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Etna Sans Serif" charset="1" panose="02000600000000000000"/>
      <p:regular r:id="rId14"/>
    </p:embeddedFont>
    <p:embeddedFont>
      <p:font typeface="Times New Roman Bold" charset="1" panose="02030802070405020303"/>
      <p:regular r:id="rId15"/>
    </p:embeddedFont>
    <p:embeddedFont>
      <p:font typeface="Times New Roman" charset="1" panose="02030502070405020303"/>
      <p:regular r:id="rId16"/>
    </p:embeddedFont>
    <p:embeddedFont>
      <p:font typeface="Alice Bold" charset="1" panose="00000500000000000000"/>
      <p:regular r:id="rId17"/>
    </p:embeddedFont>
    <p:embeddedFont>
      <p:font typeface="Times New Roman Bold Italics" charset="1" panose="020308020704050903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8.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25.jpe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8FC"/>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9696" y="0"/>
                  </a:moveTo>
                  <a:lnTo>
                    <a:pt x="329792" y="0"/>
                  </a:lnTo>
                  <a:cubicBezTo>
                    <a:pt x="362761" y="0"/>
                    <a:pt x="389487" y="26727"/>
                    <a:pt x="389487" y="59696"/>
                  </a:cubicBezTo>
                  <a:lnTo>
                    <a:pt x="389487" y="59696"/>
                  </a:lnTo>
                  <a:cubicBezTo>
                    <a:pt x="389487" y="75528"/>
                    <a:pt x="383198" y="90712"/>
                    <a:pt x="372003" y="101907"/>
                  </a:cubicBezTo>
                  <a:cubicBezTo>
                    <a:pt x="360808" y="113102"/>
                    <a:pt x="345624" y="119391"/>
                    <a:pt x="329792" y="119391"/>
                  </a:cubicBezTo>
                  <a:lnTo>
                    <a:pt x="59696" y="119391"/>
                  </a:lnTo>
                  <a:cubicBezTo>
                    <a:pt x="26727" y="119391"/>
                    <a:pt x="0" y="92665"/>
                    <a:pt x="0" y="59696"/>
                  </a:cubicBezTo>
                  <a:lnTo>
                    <a:pt x="0" y="59696"/>
                  </a:lnTo>
                  <a:cubicBezTo>
                    <a:pt x="0" y="26727"/>
                    <a:pt x="26727" y="0"/>
                    <a:pt x="59696" y="0"/>
                  </a:cubicBezTo>
                  <a:close/>
                </a:path>
              </a:pathLst>
            </a:custGeom>
            <a:solidFill>
              <a:srgbClr val="000000">
                <a:alpha val="0"/>
              </a:srgbClr>
            </a:solidFill>
            <a:ln w="19050" cap="rnd">
              <a:solidFill>
                <a:srgbClr val="252525"/>
              </a:solidFill>
              <a:prstDash val="solid"/>
              <a:round/>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2712684" y="2955331"/>
            <a:ext cx="4546616" cy="454661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25046" t="0" r="-25046" b="0"/>
              </a:stretch>
            </a:blipFill>
          </p:spPr>
        </p:sp>
      </p:grpSp>
      <p:grpSp>
        <p:nvGrpSpPr>
          <p:cNvPr name="Group 7" id="7"/>
          <p:cNvGrpSpPr/>
          <p:nvPr/>
        </p:nvGrpSpPr>
        <p:grpSpPr>
          <a:xfrm rot="0">
            <a:off x="10439377" y="4711684"/>
            <a:ext cx="4546616" cy="45466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25046" t="0" r="-25046" b="0"/>
              </a:stretch>
            </a:blipFill>
          </p:spPr>
        </p:sp>
      </p:grpSp>
      <p:sp>
        <p:nvSpPr>
          <p:cNvPr name="TextBox 9" id="9"/>
          <p:cNvSpPr txBox="true"/>
          <p:nvPr/>
        </p:nvSpPr>
        <p:spPr>
          <a:xfrm rot="0">
            <a:off x="1028700" y="3117256"/>
            <a:ext cx="11683984" cy="1126913"/>
          </a:xfrm>
          <a:prstGeom prst="rect">
            <a:avLst/>
          </a:prstGeom>
        </p:spPr>
        <p:txBody>
          <a:bodyPr anchor="t" rtlCol="false" tIns="0" lIns="0" bIns="0" rIns="0">
            <a:spAutoFit/>
          </a:bodyPr>
          <a:lstStyle/>
          <a:p>
            <a:pPr algn="l">
              <a:lnSpc>
                <a:spcPts val="4245"/>
              </a:lnSpc>
            </a:pPr>
            <a:r>
              <a:rPr lang="en-US" sz="4995" u="sng">
                <a:solidFill>
                  <a:srgbClr val="004AAD"/>
                </a:solidFill>
                <a:latin typeface="Etna Sans Serif"/>
                <a:ea typeface="Etna Sans Serif"/>
                <a:cs typeface="Etna Sans Serif"/>
                <a:sym typeface="Etna Sans Serif"/>
              </a:rPr>
              <a:t>Portfolio Management Service (PMS) - Performance Analysis &amp; Insights</a:t>
            </a:r>
          </a:p>
        </p:txBody>
      </p:sp>
      <p:sp>
        <p:nvSpPr>
          <p:cNvPr name="Freeform 10" id="10"/>
          <p:cNvSpPr/>
          <p:nvPr/>
        </p:nvSpPr>
        <p:spPr>
          <a:xfrm flipH="false" flipV="false" rot="0">
            <a:off x="10297066" y="3689077"/>
            <a:ext cx="834156" cy="555093"/>
          </a:xfrm>
          <a:custGeom>
            <a:avLst/>
            <a:gdLst/>
            <a:ahLst/>
            <a:cxnLst/>
            <a:rect r="r" b="b" t="t" l="l"/>
            <a:pathLst>
              <a:path h="555093" w="834156">
                <a:moveTo>
                  <a:pt x="0" y="0"/>
                </a:moveTo>
                <a:lnTo>
                  <a:pt x="834156" y="0"/>
                </a:lnTo>
                <a:lnTo>
                  <a:pt x="834156" y="555093"/>
                </a:lnTo>
                <a:lnTo>
                  <a:pt x="0" y="555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04272" y="799764"/>
            <a:ext cx="382722" cy="403252"/>
          </a:xfrm>
          <a:custGeom>
            <a:avLst/>
            <a:gdLst/>
            <a:ahLst/>
            <a:cxnLst/>
            <a:rect r="r" b="b" t="t" l="l"/>
            <a:pathLst>
              <a:path h="403252" w="382722">
                <a:moveTo>
                  <a:pt x="0" y="0"/>
                </a:moveTo>
                <a:lnTo>
                  <a:pt x="382723" y="0"/>
                </a:lnTo>
                <a:lnTo>
                  <a:pt x="382723" y="403252"/>
                </a:lnTo>
                <a:lnTo>
                  <a:pt x="0" y="4032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028700" y="7117583"/>
            <a:ext cx="3571394" cy="522699"/>
            <a:chOff x="0" y="0"/>
            <a:chExt cx="940614" cy="137666"/>
          </a:xfrm>
        </p:grpSpPr>
        <p:sp>
          <p:nvSpPr>
            <p:cNvPr name="Freeform 13" id="13"/>
            <p:cNvSpPr/>
            <p:nvPr/>
          </p:nvSpPr>
          <p:spPr>
            <a:xfrm flipH="false" flipV="false" rot="0">
              <a:off x="0" y="0"/>
              <a:ext cx="940614" cy="137666"/>
            </a:xfrm>
            <a:custGeom>
              <a:avLst/>
              <a:gdLst/>
              <a:ahLst/>
              <a:cxnLst/>
              <a:rect r="r" b="b" t="t" l="l"/>
              <a:pathLst>
                <a:path h="137666" w="940614">
                  <a:moveTo>
                    <a:pt x="0" y="0"/>
                  </a:moveTo>
                  <a:lnTo>
                    <a:pt x="940614" y="0"/>
                  </a:lnTo>
                  <a:lnTo>
                    <a:pt x="940614" y="137666"/>
                  </a:lnTo>
                  <a:lnTo>
                    <a:pt x="0" y="137666"/>
                  </a:lnTo>
                  <a:close/>
                </a:path>
              </a:pathLst>
            </a:custGeom>
            <a:solidFill>
              <a:srgbClr val="FBFB21"/>
            </a:solidFill>
          </p:spPr>
        </p:sp>
        <p:sp>
          <p:nvSpPr>
            <p:cNvPr name="TextBox 14" id="14"/>
            <p:cNvSpPr txBox="true"/>
            <p:nvPr/>
          </p:nvSpPr>
          <p:spPr>
            <a:xfrm>
              <a:off x="0" y="-76200"/>
              <a:ext cx="940614" cy="213866"/>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6034591" y="778878"/>
            <a:ext cx="970584" cy="193167"/>
          </a:xfrm>
          <a:prstGeom prst="rect">
            <a:avLst/>
          </a:prstGeom>
        </p:spPr>
        <p:txBody>
          <a:bodyPr anchor="t" rtlCol="false" tIns="0" lIns="0" bIns="0" rIns="0">
            <a:spAutoFit/>
          </a:bodyPr>
          <a:lstStyle/>
          <a:p>
            <a:pPr algn="ctr">
              <a:lnSpc>
                <a:spcPts val="1134"/>
              </a:lnSpc>
            </a:pPr>
            <a:r>
              <a:rPr lang="en-US" b="true" sz="1400" spc="-28">
                <a:solidFill>
                  <a:srgbClr val="004AAD"/>
                </a:solidFill>
                <a:latin typeface="Times New Roman Bold"/>
                <a:ea typeface="Times New Roman Bold"/>
                <a:cs typeface="Times New Roman Bold"/>
                <a:sym typeface="Times New Roman Bold"/>
              </a:rPr>
              <a:t>Contact</a:t>
            </a:r>
          </a:p>
        </p:txBody>
      </p:sp>
      <p:sp>
        <p:nvSpPr>
          <p:cNvPr name="TextBox 16" id="16"/>
          <p:cNvSpPr txBox="true"/>
          <p:nvPr/>
        </p:nvSpPr>
        <p:spPr>
          <a:xfrm rot="0">
            <a:off x="1028700" y="8802856"/>
            <a:ext cx="1454131" cy="189611"/>
          </a:xfrm>
          <a:prstGeom prst="rect">
            <a:avLst/>
          </a:prstGeom>
        </p:spPr>
        <p:txBody>
          <a:bodyPr anchor="t" rtlCol="false" tIns="0" lIns="0" bIns="0" rIns="0">
            <a:spAutoFit/>
          </a:bodyPr>
          <a:lstStyle/>
          <a:p>
            <a:pPr algn="l">
              <a:lnSpc>
                <a:spcPts val="1162"/>
              </a:lnSpc>
            </a:pPr>
            <a:r>
              <a:rPr lang="en-US" sz="1400" spc="-71">
                <a:solidFill>
                  <a:srgbClr val="004AAD"/>
                </a:solidFill>
                <a:latin typeface="Times New Roman"/>
                <a:ea typeface="Times New Roman"/>
                <a:cs typeface="Times New Roman"/>
                <a:sym typeface="Times New Roman"/>
              </a:rPr>
              <a:t>Presented by</a:t>
            </a:r>
          </a:p>
        </p:txBody>
      </p:sp>
      <p:sp>
        <p:nvSpPr>
          <p:cNvPr name="TextBox 17" id="17"/>
          <p:cNvSpPr txBox="true"/>
          <p:nvPr/>
        </p:nvSpPr>
        <p:spPr>
          <a:xfrm rot="0">
            <a:off x="1028700" y="9068689"/>
            <a:ext cx="1895995" cy="189611"/>
          </a:xfrm>
          <a:prstGeom prst="rect">
            <a:avLst/>
          </a:prstGeom>
        </p:spPr>
        <p:txBody>
          <a:bodyPr anchor="t" rtlCol="false" tIns="0" lIns="0" bIns="0" rIns="0">
            <a:spAutoFit/>
          </a:bodyPr>
          <a:lstStyle/>
          <a:p>
            <a:pPr algn="l">
              <a:lnSpc>
                <a:spcPts val="1162"/>
              </a:lnSpc>
            </a:pPr>
            <a:r>
              <a:rPr lang="en-US" sz="1400" spc="-71" b="true">
                <a:solidFill>
                  <a:srgbClr val="004AAD"/>
                </a:solidFill>
                <a:latin typeface="Times New Roman Bold"/>
                <a:ea typeface="Times New Roman Bold"/>
                <a:cs typeface="Times New Roman Bold"/>
                <a:sym typeface="Times New Roman Bold"/>
              </a:rPr>
              <a:t>Nitya Patel</a:t>
            </a:r>
          </a:p>
        </p:txBody>
      </p:sp>
      <p:sp>
        <p:nvSpPr>
          <p:cNvPr name="TextBox 18" id="18"/>
          <p:cNvSpPr txBox="true"/>
          <p:nvPr/>
        </p:nvSpPr>
        <p:spPr>
          <a:xfrm rot="0">
            <a:off x="1028700" y="5864093"/>
            <a:ext cx="3982772" cy="1792605"/>
          </a:xfrm>
          <a:prstGeom prst="rect">
            <a:avLst/>
          </a:prstGeom>
        </p:spPr>
        <p:txBody>
          <a:bodyPr anchor="t" rtlCol="false" tIns="0" lIns="0" bIns="0" rIns="0">
            <a:spAutoFit/>
          </a:bodyPr>
          <a:lstStyle/>
          <a:p>
            <a:pPr algn="l">
              <a:lnSpc>
                <a:spcPts val="4620"/>
              </a:lnSpc>
            </a:pPr>
            <a:r>
              <a:rPr lang="en-US" sz="3300" spc="-66" b="true">
                <a:solidFill>
                  <a:srgbClr val="004AAD"/>
                </a:solidFill>
                <a:latin typeface="Times New Roman Bold"/>
                <a:ea typeface="Times New Roman Bold"/>
                <a:cs typeface="Times New Roman Bold"/>
                <a:sym typeface="Times New Roman Bold"/>
              </a:rPr>
              <a:t>Investment Growth &amp; Client Performance Overview</a:t>
            </a:r>
          </a:p>
        </p:txBody>
      </p:sp>
      <p:sp>
        <p:nvSpPr>
          <p:cNvPr name="TextBox 19" id="19"/>
          <p:cNvSpPr txBox="true"/>
          <p:nvPr/>
        </p:nvSpPr>
        <p:spPr>
          <a:xfrm rot="0">
            <a:off x="1976698" y="600306"/>
            <a:ext cx="5267340" cy="761539"/>
          </a:xfrm>
          <a:prstGeom prst="rect">
            <a:avLst/>
          </a:prstGeom>
        </p:spPr>
        <p:txBody>
          <a:bodyPr anchor="t" rtlCol="false" tIns="0" lIns="0" bIns="0" rIns="0">
            <a:spAutoFit/>
          </a:bodyPr>
          <a:lstStyle/>
          <a:p>
            <a:pPr algn="l">
              <a:lnSpc>
                <a:spcPts val="6246"/>
              </a:lnSpc>
              <a:spcBef>
                <a:spcPct val="0"/>
              </a:spcBef>
            </a:pPr>
            <a:r>
              <a:rPr lang="en-US" sz="4461" spc="-290">
                <a:solidFill>
                  <a:srgbClr val="004AAD"/>
                </a:solidFill>
                <a:latin typeface="Alice Bold"/>
                <a:ea typeface="Alice Bold"/>
                <a:cs typeface="Alice Bold"/>
                <a:sym typeface="Alice Bold"/>
              </a:rPr>
              <a:t>ARVIND PATEL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8FC"/>
        </a:solidFill>
      </p:bgPr>
    </p:bg>
    <p:spTree>
      <p:nvGrpSpPr>
        <p:cNvPr id="1" name=""/>
        <p:cNvGrpSpPr/>
        <p:nvPr/>
      </p:nvGrpSpPr>
      <p:grpSpPr>
        <a:xfrm>
          <a:off x="0" y="0"/>
          <a:ext cx="0" cy="0"/>
          <a:chOff x="0" y="0"/>
          <a:chExt cx="0" cy="0"/>
        </a:xfrm>
      </p:grpSpPr>
      <p:grpSp>
        <p:nvGrpSpPr>
          <p:cNvPr name="Group 2" id="2"/>
          <p:cNvGrpSpPr/>
          <p:nvPr/>
        </p:nvGrpSpPr>
        <p:grpSpPr>
          <a:xfrm rot="0">
            <a:off x="683087" y="2025840"/>
            <a:ext cx="5457597" cy="5775603"/>
            <a:chOff x="0" y="0"/>
            <a:chExt cx="1963830" cy="2078259"/>
          </a:xfrm>
        </p:grpSpPr>
        <p:sp>
          <p:nvSpPr>
            <p:cNvPr name="Freeform 3" id="3"/>
            <p:cNvSpPr/>
            <p:nvPr/>
          </p:nvSpPr>
          <p:spPr>
            <a:xfrm flipH="false" flipV="false" rot="0">
              <a:off x="0" y="0"/>
              <a:ext cx="1963830" cy="2078259"/>
            </a:xfrm>
            <a:custGeom>
              <a:avLst/>
              <a:gdLst/>
              <a:ahLst/>
              <a:cxnLst/>
              <a:rect r="r" b="b" t="t" l="l"/>
              <a:pathLst>
                <a:path h="2078259" w="1963830">
                  <a:moveTo>
                    <a:pt x="0" y="0"/>
                  </a:moveTo>
                  <a:lnTo>
                    <a:pt x="1963830" y="0"/>
                  </a:lnTo>
                  <a:lnTo>
                    <a:pt x="1963830" y="2078259"/>
                  </a:lnTo>
                  <a:lnTo>
                    <a:pt x="0" y="2078259"/>
                  </a:lnTo>
                  <a:close/>
                </a:path>
              </a:pathLst>
            </a:custGeom>
            <a:solidFill>
              <a:srgbClr val="080708"/>
            </a:solidFill>
          </p:spPr>
        </p:sp>
        <p:sp>
          <p:nvSpPr>
            <p:cNvPr name="TextBox 4" id="4"/>
            <p:cNvSpPr txBox="true"/>
            <p:nvPr/>
          </p:nvSpPr>
          <p:spPr>
            <a:xfrm>
              <a:off x="0" y="-76200"/>
              <a:ext cx="1963830" cy="215445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7010" y="2655725"/>
            <a:ext cx="4335390" cy="4515833"/>
            <a:chOff x="0" y="0"/>
            <a:chExt cx="775039" cy="807297"/>
          </a:xfrm>
        </p:grpSpPr>
        <p:sp>
          <p:nvSpPr>
            <p:cNvPr name="Freeform 6" id="6"/>
            <p:cNvSpPr/>
            <p:nvPr/>
          </p:nvSpPr>
          <p:spPr>
            <a:xfrm flipH="false" flipV="false" rot="0">
              <a:off x="0" y="0"/>
              <a:ext cx="775039" cy="807297"/>
            </a:xfrm>
            <a:custGeom>
              <a:avLst/>
              <a:gdLst/>
              <a:ahLst/>
              <a:cxnLst/>
              <a:rect r="r" b="b" t="t" l="l"/>
              <a:pathLst>
                <a:path h="807297" w="775039">
                  <a:moveTo>
                    <a:pt x="0" y="0"/>
                  </a:moveTo>
                  <a:lnTo>
                    <a:pt x="775039" y="0"/>
                  </a:lnTo>
                  <a:lnTo>
                    <a:pt x="775039" y="807297"/>
                  </a:lnTo>
                  <a:lnTo>
                    <a:pt x="0" y="807297"/>
                  </a:lnTo>
                  <a:close/>
                </a:path>
              </a:pathLst>
            </a:custGeom>
            <a:blipFill>
              <a:blip r:embed="rId2"/>
              <a:stretch>
                <a:fillRect l="-28170" t="0" r="-28170" b="0"/>
              </a:stretch>
            </a:blipFill>
          </p:spPr>
        </p:sp>
      </p:grpSp>
      <p:sp>
        <p:nvSpPr>
          <p:cNvPr name="Freeform 7" id="7"/>
          <p:cNvSpPr/>
          <p:nvPr/>
        </p:nvSpPr>
        <p:spPr>
          <a:xfrm flipH="false" flipV="false" rot="0">
            <a:off x="1028700" y="731603"/>
            <a:ext cx="248310" cy="261629"/>
          </a:xfrm>
          <a:custGeom>
            <a:avLst/>
            <a:gdLst/>
            <a:ahLst/>
            <a:cxnLst/>
            <a:rect r="r" b="b" t="t" l="l"/>
            <a:pathLst>
              <a:path h="261629" w="248310">
                <a:moveTo>
                  <a:pt x="0" y="0"/>
                </a:moveTo>
                <a:lnTo>
                  <a:pt x="248310" y="0"/>
                </a:lnTo>
                <a:lnTo>
                  <a:pt x="248310" y="261629"/>
                </a:lnTo>
                <a:lnTo>
                  <a:pt x="0" y="2616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7169385" y="1968941"/>
            <a:ext cx="3137879" cy="522699"/>
            <a:chOff x="0" y="0"/>
            <a:chExt cx="826437" cy="137666"/>
          </a:xfrm>
        </p:grpSpPr>
        <p:sp>
          <p:nvSpPr>
            <p:cNvPr name="Freeform 9" id="9"/>
            <p:cNvSpPr/>
            <p:nvPr/>
          </p:nvSpPr>
          <p:spPr>
            <a:xfrm flipH="false" flipV="false" rot="0">
              <a:off x="0" y="0"/>
              <a:ext cx="826437" cy="137666"/>
            </a:xfrm>
            <a:custGeom>
              <a:avLst/>
              <a:gdLst/>
              <a:ahLst/>
              <a:cxnLst/>
              <a:rect r="r" b="b" t="t" l="l"/>
              <a:pathLst>
                <a:path h="137666" w="826437">
                  <a:moveTo>
                    <a:pt x="0" y="0"/>
                  </a:moveTo>
                  <a:lnTo>
                    <a:pt x="826437" y="0"/>
                  </a:lnTo>
                  <a:lnTo>
                    <a:pt x="826437" y="137666"/>
                  </a:lnTo>
                  <a:lnTo>
                    <a:pt x="0" y="137666"/>
                  </a:lnTo>
                  <a:close/>
                </a:path>
              </a:pathLst>
            </a:custGeom>
            <a:solidFill>
              <a:srgbClr val="FBFB21"/>
            </a:solidFill>
          </p:spPr>
        </p:sp>
        <p:sp>
          <p:nvSpPr>
            <p:cNvPr name="TextBox 10" id="10"/>
            <p:cNvSpPr txBox="true"/>
            <p:nvPr/>
          </p:nvSpPr>
          <p:spPr>
            <a:xfrm>
              <a:off x="0" y="-76200"/>
              <a:ext cx="826437" cy="213866"/>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532133" y="8643935"/>
            <a:ext cx="404043" cy="488404"/>
          </a:xfrm>
          <a:custGeom>
            <a:avLst/>
            <a:gdLst/>
            <a:ahLst/>
            <a:cxnLst/>
            <a:rect r="r" b="b" t="t" l="l"/>
            <a:pathLst>
              <a:path h="488404" w="404043">
                <a:moveTo>
                  <a:pt x="0" y="0"/>
                </a:moveTo>
                <a:lnTo>
                  <a:pt x="404044" y="0"/>
                </a:lnTo>
                <a:lnTo>
                  <a:pt x="404044" y="488403"/>
                </a:lnTo>
                <a:lnTo>
                  <a:pt x="0" y="4884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169385" y="1861085"/>
            <a:ext cx="7031666" cy="630555"/>
          </a:xfrm>
          <a:prstGeom prst="rect">
            <a:avLst/>
          </a:prstGeom>
        </p:spPr>
        <p:txBody>
          <a:bodyPr anchor="t" rtlCol="false" tIns="0" lIns="0" bIns="0" rIns="0">
            <a:spAutoFit/>
          </a:bodyPr>
          <a:lstStyle/>
          <a:p>
            <a:pPr algn="l">
              <a:lnSpc>
                <a:spcPts val="4620"/>
              </a:lnSpc>
            </a:pPr>
            <a:r>
              <a:rPr lang="en-US" sz="3300" spc="-66" b="true">
                <a:solidFill>
                  <a:srgbClr val="004AAD"/>
                </a:solidFill>
                <a:latin typeface="Times New Roman Bold"/>
                <a:ea typeface="Times New Roman Bold"/>
                <a:cs typeface="Times New Roman Bold"/>
                <a:sym typeface="Times New Roman Bold"/>
              </a:rPr>
              <a:t>What is PMS?</a:t>
            </a:r>
          </a:p>
        </p:txBody>
      </p:sp>
      <p:sp>
        <p:nvSpPr>
          <p:cNvPr name="Freeform 13" id="13"/>
          <p:cNvSpPr/>
          <p:nvPr/>
        </p:nvSpPr>
        <p:spPr>
          <a:xfrm flipH="false" flipV="false" rot="0">
            <a:off x="13303010" y="321667"/>
            <a:ext cx="1232048" cy="819872"/>
          </a:xfrm>
          <a:custGeom>
            <a:avLst/>
            <a:gdLst/>
            <a:ahLst/>
            <a:cxnLst/>
            <a:rect r="r" b="b" t="t" l="l"/>
            <a:pathLst>
              <a:path h="819872" w="1232048">
                <a:moveTo>
                  <a:pt x="0" y="0"/>
                </a:moveTo>
                <a:lnTo>
                  <a:pt x="1232048" y="0"/>
                </a:lnTo>
                <a:lnTo>
                  <a:pt x="1232048" y="819872"/>
                </a:lnTo>
                <a:lnTo>
                  <a:pt x="0" y="8198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226839" y="364913"/>
            <a:ext cx="10308219" cy="1106823"/>
          </a:xfrm>
          <a:prstGeom prst="rect">
            <a:avLst/>
          </a:prstGeom>
        </p:spPr>
        <p:txBody>
          <a:bodyPr anchor="t" rtlCol="false" tIns="0" lIns="0" bIns="0" rIns="0">
            <a:spAutoFit/>
          </a:bodyPr>
          <a:lstStyle/>
          <a:p>
            <a:pPr algn="l">
              <a:lnSpc>
                <a:spcPts val="6776"/>
              </a:lnSpc>
            </a:pPr>
            <a:r>
              <a:rPr lang="en-US" b="true" sz="7971" i="true" u="sng">
                <a:solidFill>
                  <a:srgbClr val="004AAD"/>
                </a:solidFill>
                <a:latin typeface="Times New Roman Bold Italics"/>
                <a:ea typeface="Times New Roman Bold Italics"/>
                <a:cs typeface="Times New Roman Bold Italics"/>
                <a:sym typeface="Times New Roman Bold Italics"/>
              </a:rPr>
              <a:t>Introduction to PMS</a:t>
            </a:r>
          </a:p>
        </p:txBody>
      </p:sp>
      <p:sp>
        <p:nvSpPr>
          <p:cNvPr name="TextBox 15" id="15"/>
          <p:cNvSpPr txBox="true"/>
          <p:nvPr/>
        </p:nvSpPr>
        <p:spPr>
          <a:xfrm rot="0">
            <a:off x="1429767" y="655403"/>
            <a:ext cx="2123685" cy="344834"/>
          </a:xfrm>
          <a:prstGeom prst="rect">
            <a:avLst/>
          </a:prstGeom>
        </p:spPr>
        <p:txBody>
          <a:bodyPr anchor="t" rtlCol="false" tIns="0" lIns="0" bIns="0" rIns="0">
            <a:spAutoFit/>
          </a:bodyPr>
          <a:lstStyle/>
          <a:p>
            <a:pPr algn="l">
              <a:lnSpc>
                <a:spcPts val="2518"/>
              </a:lnSpc>
              <a:spcBef>
                <a:spcPct val="0"/>
              </a:spcBef>
            </a:pPr>
            <a:r>
              <a:rPr lang="en-US" b="true" sz="1798" spc="-116">
                <a:solidFill>
                  <a:srgbClr val="004AAD"/>
                </a:solidFill>
                <a:latin typeface="Times New Roman Bold"/>
                <a:ea typeface="Times New Roman Bold"/>
                <a:cs typeface="Times New Roman Bold"/>
                <a:sym typeface="Times New Roman Bold"/>
              </a:rPr>
              <a:t>ARVIND PATEL</a:t>
            </a:r>
          </a:p>
        </p:txBody>
      </p:sp>
      <p:sp>
        <p:nvSpPr>
          <p:cNvPr name="TextBox 16" id="16"/>
          <p:cNvSpPr txBox="true"/>
          <p:nvPr/>
        </p:nvSpPr>
        <p:spPr>
          <a:xfrm rot="0">
            <a:off x="7393605" y="2541425"/>
            <a:ext cx="10222369" cy="2000100"/>
          </a:xfrm>
          <a:prstGeom prst="rect">
            <a:avLst/>
          </a:prstGeom>
        </p:spPr>
        <p:txBody>
          <a:bodyPr anchor="t" rtlCol="false" tIns="0" lIns="0" bIns="0" rIns="0">
            <a:spAutoFit/>
          </a:bodyPr>
          <a:lstStyle/>
          <a:p>
            <a:pPr algn="l" marL="596837" indent="-298418" lvl="1">
              <a:lnSpc>
                <a:spcPts val="3870"/>
              </a:lnSpc>
              <a:buFont typeface="Arial"/>
              <a:buChar char="•"/>
            </a:pPr>
            <a:r>
              <a:rPr lang="en-US" sz="2764" spc="-140">
                <a:solidFill>
                  <a:srgbClr val="004AAD"/>
                </a:solidFill>
                <a:latin typeface="Times New Roman"/>
                <a:ea typeface="Times New Roman"/>
                <a:cs typeface="Times New Roman"/>
                <a:sym typeface="Times New Roman"/>
              </a:rPr>
              <a:t>A service where professionals manage investments for clients.</a:t>
            </a:r>
          </a:p>
          <a:p>
            <a:pPr algn="l" marL="596837" indent="-298418" lvl="1">
              <a:lnSpc>
                <a:spcPts val="3870"/>
              </a:lnSpc>
              <a:buFont typeface="Arial"/>
              <a:buChar char="•"/>
            </a:pPr>
            <a:r>
              <a:rPr lang="en-US" sz="2764" spc="-140">
                <a:solidFill>
                  <a:srgbClr val="004AAD"/>
                </a:solidFill>
                <a:latin typeface="Times New Roman"/>
                <a:ea typeface="Times New Roman"/>
                <a:cs typeface="Times New Roman"/>
                <a:sym typeface="Times New Roman"/>
              </a:rPr>
              <a:t>Focuses on personalized wealth growth.</a:t>
            </a:r>
          </a:p>
          <a:p>
            <a:pPr algn="l" marL="596837" indent="-298418" lvl="1">
              <a:lnSpc>
                <a:spcPts val="3870"/>
              </a:lnSpc>
              <a:buFont typeface="Arial"/>
              <a:buChar char="•"/>
            </a:pPr>
            <a:r>
              <a:rPr lang="en-US" sz="2764" spc="-140">
                <a:solidFill>
                  <a:srgbClr val="004AAD"/>
                </a:solidFill>
                <a:latin typeface="Times New Roman"/>
                <a:ea typeface="Times New Roman"/>
                <a:cs typeface="Times New Roman"/>
                <a:sym typeface="Times New Roman"/>
              </a:rPr>
              <a:t>Suitable for HNIs, entrepreneurs, and high-value investors.</a:t>
            </a:r>
          </a:p>
          <a:p>
            <a:pPr algn="l">
              <a:lnSpc>
                <a:spcPts val="3870"/>
              </a:lnSpc>
            </a:pPr>
          </a:p>
        </p:txBody>
      </p:sp>
      <p:sp>
        <p:nvSpPr>
          <p:cNvPr name="TextBox 17" id="17"/>
          <p:cNvSpPr txBox="true"/>
          <p:nvPr/>
        </p:nvSpPr>
        <p:spPr>
          <a:xfrm rot="0">
            <a:off x="7169385" y="4283087"/>
            <a:ext cx="8271806" cy="630555"/>
          </a:xfrm>
          <a:prstGeom prst="rect">
            <a:avLst/>
          </a:prstGeom>
        </p:spPr>
        <p:txBody>
          <a:bodyPr anchor="t" rtlCol="false" tIns="0" lIns="0" bIns="0" rIns="0">
            <a:spAutoFit/>
          </a:bodyPr>
          <a:lstStyle/>
          <a:p>
            <a:pPr algn="l">
              <a:lnSpc>
                <a:spcPts val="4620"/>
              </a:lnSpc>
            </a:pPr>
            <a:r>
              <a:rPr lang="en-US" sz="3300" spc="-66" b="true">
                <a:solidFill>
                  <a:srgbClr val="004AAD"/>
                </a:solidFill>
                <a:latin typeface="Times New Roman Bold"/>
                <a:ea typeface="Times New Roman Bold"/>
                <a:cs typeface="Times New Roman Bold"/>
                <a:sym typeface="Times New Roman Bold"/>
              </a:rPr>
              <a:t>How PMS Differs from Mutual Funds?</a:t>
            </a:r>
          </a:p>
        </p:txBody>
      </p:sp>
      <p:sp>
        <p:nvSpPr>
          <p:cNvPr name="TextBox 18" id="18"/>
          <p:cNvSpPr txBox="true"/>
          <p:nvPr/>
        </p:nvSpPr>
        <p:spPr>
          <a:xfrm rot="0">
            <a:off x="6888737" y="4999367"/>
            <a:ext cx="11399263" cy="5865452"/>
          </a:xfrm>
          <a:prstGeom prst="rect">
            <a:avLst/>
          </a:prstGeom>
        </p:spPr>
        <p:txBody>
          <a:bodyPr anchor="t" rtlCol="false" tIns="0" lIns="0" bIns="0" rIns="0">
            <a:spAutoFit/>
          </a:bodyPr>
          <a:lstStyle/>
          <a:p>
            <a:pPr algn="l" marL="534714" indent="-267357" lvl="1">
              <a:lnSpc>
                <a:spcPts val="3467"/>
              </a:lnSpc>
              <a:buAutoNum type="arabicPeriod" startAt="1"/>
            </a:pPr>
            <a:r>
              <a:rPr lang="en-US" b="true" sz="2476" spc="-126">
                <a:solidFill>
                  <a:srgbClr val="004AAD"/>
                </a:solidFill>
                <a:latin typeface="Times New Roman Bold"/>
                <a:ea typeface="Times New Roman Bold"/>
                <a:cs typeface="Times New Roman Bold"/>
                <a:sym typeface="Times New Roman Bold"/>
              </a:rPr>
              <a:t>Customization</a:t>
            </a:r>
            <a:r>
              <a:rPr lang="en-US" sz="2476" spc="-126">
                <a:solidFill>
                  <a:srgbClr val="004AAD"/>
                </a:solidFill>
                <a:latin typeface="Times New Roman"/>
                <a:ea typeface="Times New Roman"/>
                <a:cs typeface="Times New Roman"/>
                <a:sym typeface="Times New Roman"/>
              </a:rPr>
              <a:t>:</a:t>
            </a:r>
          </a:p>
          <a:p>
            <a:pPr algn="l" marL="939890" indent="-313297" lvl="2">
              <a:lnSpc>
                <a:spcPts val="3047"/>
              </a:lnSpc>
              <a:buFont typeface="Arial"/>
              <a:buChar char="⚬"/>
            </a:pPr>
            <a:r>
              <a:rPr lang="en-US" b="true" sz="2176" spc="-111">
                <a:solidFill>
                  <a:srgbClr val="004AAD"/>
                </a:solidFill>
                <a:latin typeface="Times New Roman Bold"/>
                <a:ea typeface="Times New Roman Bold"/>
                <a:cs typeface="Times New Roman Bold"/>
                <a:sym typeface="Times New Roman Bold"/>
              </a:rPr>
              <a:t>PMS:</a:t>
            </a:r>
            <a:r>
              <a:rPr lang="en-US" sz="2176" spc="-111">
                <a:solidFill>
                  <a:srgbClr val="004AAD"/>
                </a:solidFill>
                <a:latin typeface="Times New Roman"/>
                <a:ea typeface="Times New Roman"/>
                <a:cs typeface="Times New Roman"/>
                <a:sym typeface="Times New Roman"/>
              </a:rPr>
              <a:t> Highly customizable investment strategies based on individual investor preferences, risk appetite, and financial goals.</a:t>
            </a:r>
          </a:p>
          <a:p>
            <a:pPr algn="l">
              <a:lnSpc>
                <a:spcPts val="3047"/>
              </a:lnSpc>
            </a:pPr>
          </a:p>
          <a:p>
            <a:pPr algn="l" marL="939890" indent="-313297" lvl="2">
              <a:lnSpc>
                <a:spcPts val="3047"/>
              </a:lnSpc>
              <a:buFont typeface="Arial"/>
              <a:buChar char="⚬"/>
            </a:pPr>
            <a:r>
              <a:rPr lang="en-US" b="true" sz="2176" spc="-111">
                <a:solidFill>
                  <a:srgbClr val="004AAD"/>
                </a:solidFill>
                <a:latin typeface="Times New Roman Bold"/>
                <a:ea typeface="Times New Roman Bold"/>
                <a:cs typeface="Times New Roman Bold"/>
                <a:sym typeface="Times New Roman Bold"/>
              </a:rPr>
              <a:t>Mutual Funds</a:t>
            </a:r>
            <a:r>
              <a:rPr lang="en-US" sz="2176" spc="-111">
                <a:solidFill>
                  <a:srgbClr val="004AAD"/>
                </a:solidFill>
                <a:latin typeface="Times New Roman"/>
                <a:ea typeface="Times New Roman"/>
                <a:cs typeface="Times New Roman"/>
                <a:sym typeface="Times New Roman"/>
              </a:rPr>
              <a:t>: Standardized investment portfolios where all investors in the same fund receive identical allocations.</a:t>
            </a:r>
          </a:p>
          <a:p>
            <a:pPr algn="l">
              <a:lnSpc>
                <a:spcPts val="3047"/>
              </a:lnSpc>
            </a:pPr>
          </a:p>
          <a:p>
            <a:pPr algn="l">
              <a:lnSpc>
                <a:spcPts val="3467"/>
              </a:lnSpc>
            </a:pPr>
            <a:r>
              <a:rPr lang="en-US" sz="2476" spc="-126">
                <a:solidFill>
                  <a:srgbClr val="004AAD"/>
                </a:solidFill>
                <a:latin typeface="Times New Roman"/>
                <a:ea typeface="Times New Roman"/>
                <a:cs typeface="Times New Roman"/>
                <a:sym typeface="Times New Roman"/>
              </a:rPr>
              <a:t>     </a:t>
            </a:r>
            <a:r>
              <a:rPr lang="en-US" sz="2476" spc="-126" b="true">
                <a:solidFill>
                  <a:srgbClr val="004AAD"/>
                </a:solidFill>
                <a:latin typeface="Times New Roman Bold"/>
                <a:ea typeface="Times New Roman Bold"/>
                <a:cs typeface="Times New Roman Bold"/>
                <a:sym typeface="Times New Roman Bold"/>
              </a:rPr>
              <a:t>2</a:t>
            </a:r>
            <a:r>
              <a:rPr lang="en-US" sz="2476" spc="-126">
                <a:solidFill>
                  <a:srgbClr val="004AAD"/>
                </a:solidFill>
                <a:latin typeface="Times New Roman"/>
                <a:ea typeface="Times New Roman"/>
                <a:cs typeface="Times New Roman"/>
                <a:sym typeface="Times New Roman"/>
              </a:rPr>
              <a:t>. </a:t>
            </a:r>
            <a:r>
              <a:rPr lang="en-US" sz="2476" spc="-126" b="true">
                <a:solidFill>
                  <a:srgbClr val="004AAD"/>
                </a:solidFill>
                <a:latin typeface="Times New Roman Bold"/>
                <a:ea typeface="Times New Roman Bold"/>
                <a:cs typeface="Times New Roman Bold"/>
                <a:sym typeface="Times New Roman Bold"/>
              </a:rPr>
              <a:t>Return Potential:</a:t>
            </a:r>
          </a:p>
          <a:p>
            <a:pPr algn="l" marL="939890" indent="-313297" lvl="2">
              <a:lnSpc>
                <a:spcPts val="3047"/>
              </a:lnSpc>
              <a:buFont typeface="Arial"/>
              <a:buChar char="⚬"/>
            </a:pPr>
            <a:r>
              <a:rPr lang="en-US" b="true" sz="2176" spc="-111">
                <a:solidFill>
                  <a:srgbClr val="004AAD"/>
                </a:solidFill>
                <a:latin typeface="Times New Roman Bold"/>
                <a:ea typeface="Times New Roman Bold"/>
                <a:cs typeface="Times New Roman Bold"/>
                <a:sym typeface="Times New Roman Bold"/>
              </a:rPr>
              <a:t>PMS:</a:t>
            </a:r>
            <a:r>
              <a:rPr lang="en-US" sz="2176" spc="-111">
                <a:solidFill>
                  <a:srgbClr val="004AAD"/>
                </a:solidFill>
                <a:latin typeface="Times New Roman"/>
                <a:ea typeface="Times New Roman"/>
                <a:cs typeface="Times New Roman"/>
                <a:sym typeface="Times New Roman"/>
              </a:rPr>
              <a:t> Offers potentially higher returns as fund managers have flexibility in selecting stocks and can actively manage portfolios.</a:t>
            </a:r>
          </a:p>
          <a:p>
            <a:pPr algn="l">
              <a:lnSpc>
                <a:spcPts val="3047"/>
              </a:lnSpc>
            </a:pPr>
          </a:p>
          <a:p>
            <a:pPr algn="l" marL="939890" indent="-313297" lvl="2">
              <a:lnSpc>
                <a:spcPts val="3047"/>
              </a:lnSpc>
              <a:buFont typeface="Arial"/>
              <a:buChar char="⚬"/>
            </a:pPr>
            <a:r>
              <a:rPr lang="en-US" b="true" sz="2176" spc="-111">
                <a:solidFill>
                  <a:srgbClr val="004AAD"/>
                </a:solidFill>
                <a:latin typeface="Times New Roman Bold"/>
                <a:ea typeface="Times New Roman Bold"/>
                <a:cs typeface="Times New Roman Bold"/>
                <a:sym typeface="Times New Roman Bold"/>
              </a:rPr>
              <a:t>Mutual Funds:</a:t>
            </a:r>
            <a:r>
              <a:rPr lang="en-US" sz="2176" spc="-111">
                <a:solidFill>
                  <a:srgbClr val="004AAD"/>
                </a:solidFill>
                <a:latin typeface="Times New Roman"/>
                <a:ea typeface="Times New Roman"/>
                <a:cs typeface="Times New Roman"/>
                <a:sym typeface="Times New Roman"/>
              </a:rPr>
              <a:t> Returns are relatively moderate as funds follow a predefined investment strategy and regulatory constraints.</a:t>
            </a:r>
          </a:p>
          <a:p>
            <a:pPr algn="l">
              <a:lnSpc>
                <a:spcPts val="3047"/>
              </a:lnSpc>
            </a:pPr>
          </a:p>
          <a:p>
            <a:pPr algn="l">
              <a:lnSpc>
                <a:spcPts val="304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8F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31603"/>
            <a:ext cx="248310" cy="261629"/>
          </a:xfrm>
          <a:custGeom>
            <a:avLst/>
            <a:gdLst/>
            <a:ahLst/>
            <a:cxnLst/>
            <a:rect r="r" b="b" t="t" l="l"/>
            <a:pathLst>
              <a:path h="261629" w="248310">
                <a:moveTo>
                  <a:pt x="0" y="0"/>
                </a:moveTo>
                <a:lnTo>
                  <a:pt x="248310" y="0"/>
                </a:lnTo>
                <a:lnTo>
                  <a:pt x="248310" y="261629"/>
                </a:lnTo>
                <a:lnTo>
                  <a:pt x="0" y="261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43638" y="468016"/>
            <a:ext cx="1185359" cy="788803"/>
          </a:xfrm>
          <a:custGeom>
            <a:avLst/>
            <a:gdLst/>
            <a:ahLst/>
            <a:cxnLst/>
            <a:rect r="r" b="b" t="t" l="l"/>
            <a:pathLst>
              <a:path h="788803" w="1185359">
                <a:moveTo>
                  <a:pt x="0" y="0"/>
                </a:moveTo>
                <a:lnTo>
                  <a:pt x="1185359" y="0"/>
                </a:lnTo>
                <a:lnTo>
                  <a:pt x="1185359" y="788803"/>
                </a:lnTo>
                <a:lnTo>
                  <a:pt x="0" y="788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48" y="3419663"/>
            <a:ext cx="8557492" cy="2493167"/>
          </a:xfrm>
          <a:custGeom>
            <a:avLst/>
            <a:gdLst/>
            <a:ahLst/>
            <a:cxnLst/>
            <a:rect r="r" b="b" t="t" l="l"/>
            <a:pathLst>
              <a:path h="2493167" w="8557492">
                <a:moveTo>
                  <a:pt x="0" y="0"/>
                </a:moveTo>
                <a:lnTo>
                  <a:pt x="8557492" y="0"/>
                </a:lnTo>
                <a:lnTo>
                  <a:pt x="8557492" y="2493168"/>
                </a:lnTo>
                <a:lnTo>
                  <a:pt x="0" y="2493168"/>
                </a:lnTo>
                <a:lnTo>
                  <a:pt x="0" y="0"/>
                </a:lnTo>
                <a:close/>
              </a:path>
            </a:pathLst>
          </a:custGeom>
          <a:blipFill>
            <a:blip r:embed="rId6"/>
            <a:stretch>
              <a:fillRect l="0" t="-72955" r="0" b="-58729"/>
            </a:stretch>
          </a:blipFill>
        </p:spPr>
      </p:sp>
      <p:sp>
        <p:nvSpPr>
          <p:cNvPr name="Freeform 5" id="5"/>
          <p:cNvSpPr/>
          <p:nvPr/>
        </p:nvSpPr>
        <p:spPr>
          <a:xfrm flipH="false" flipV="false" rot="0">
            <a:off x="8370736" y="3350200"/>
            <a:ext cx="8888564" cy="2562631"/>
          </a:xfrm>
          <a:custGeom>
            <a:avLst/>
            <a:gdLst/>
            <a:ahLst/>
            <a:cxnLst/>
            <a:rect r="r" b="b" t="t" l="l"/>
            <a:pathLst>
              <a:path h="2562631" w="8888564">
                <a:moveTo>
                  <a:pt x="0" y="0"/>
                </a:moveTo>
                <a:lnTo>
                  <a:pt x="8888564" y="0"/>
                </a:lnTo>
                <a:lnTo>
                  <a:pt x="8888564" y="2562631"/>
                </a:lnTo>
                <a:lnTo>
                  <a:pt x="0" y="2562631"/>
                </a:lnTo>
                <a:lnTo>
                  <a:pt x="0" y="0"/>
                </a:lnTo>
                <a:close/>
              </a:path>
            </a:pathLst>
          </a:custGeom>
          <a:blipFill>
            <a:blip r:embed="rId6"/>
            <a:stretch>
              <a:fillRect l="-3918" t="-71645" r="0" b="-71654"/>
            </a:stretch>
          </a:blipFill>
        </p:spPr>
      </p:sp>
      <p:sp>
        <p:nvSpPr>
          <p:cNvPr name="Freeform 6" id="6"/>
          <p:cNvSpPr/>
          <p:nvPr/>
        </p:nvSpPr>
        <p:spPr>
          <a:xfrm flipH="false" flipV="false" rot="0">
            <a:off x="0" y="6311181"/>
            <a:ext cx="8566240" cy="2262431"/>
          </a:xfrm>
          <a:custGeom>
            <a:avLst/>
            <a:gdLst/>
            <a:ahLst/>
            <a:cxnLst/>
            <a:rect r="r" b="b" t="t" l="l"/>
            <a:pathLst>
              <a:path h="2262431" w="8566240">
                <a:moveTo>
                  <a:pt x="0" y="0"/>
                </a:moveTo>
                <a:lnTo>
                  <a:pt x="8566240" y="0"/>
                </a:lnTo>
                <a:lnTo>
                  <a:pt x="8566240" y="2262432"/>
                </a:lnTo>
                <a:lnTo>
                  <a:pt x="0" y="2262432"/>
                </a:lnTo>
                <a:lnTo>
                  <a:pt x="0" y="0"/>
                </a:lnTo>
                <a:close/>
              </a:path>
            </a:pathLst>
          </a:custGeom>
          <a:blipFill>
            <a:blip r:embed="rId6"/>
            <a:stretch>
              <a:fillRect l="0" t="-77787" r="0" b="-77787"/>
            </a:stretch>
          </a:blipFill>
        </p:spPr>
      </p:sp>
      <p:sp>
        <p:nvSpPr>
          <p:cNvPr name="TextBox 7" id="7"/>
          <p:cNvSpPr txBox="true"/>
          <p:nvPr/>
        </p:nvSpPr>
        <p:spPr>
          <a:xfrm rot="0">
            <a:off x="512044" y="6320706"/>
            <a:ext cx="7517470" cy="1915795"/>
          </a:xfrm>
          <a:prstGeom prst="rect">
            <a:avLst/>
          </a:prstGeom>
        </p:spPr>
        <p:txBody>
          <a:bodyPr anchor="t" rtlCol="false" tIns="0" lIns="0" bIns="0" rIns="0">
            <a:spAutoFit/>
          </a:bodyPr>
          <a:lstStyle/>
          <a:p>
            <a:pPr algn="ctr">
              <a:lnSpc>
                <a:spcPts val="7279"/>
              </a:lnSpc>
            </a:pPr>
            <a:r>
              <a:rPr lang="en-US" sz="5199" b="true">
                <a:solidFill>
                  <a:srgbClr val="004AAD"/>
                </a:solidFill>
                <a:latin typeface="Times New Roman Bold"/>
                <a:ea typeface="Times New Roman Bold"/>
                <a:cs typeface="Times New Roman Bold"/>
                <a:sym typeface="Times New Roman Bold"/>
              </a:rPr>
              <a:t>Total Amount Invested: ₹ 47Lakhs</a:t>
            </a:r>
          </a:p>
        </p:txBody>
      </p:sp>
      <p:sp>
        <p:nvSpPr>
          <p:cNvPr name="Freeform 8" id="8"/>
          <p:cNvSpPr/>
          <p:nvPr/>
        </p:nvSpPr>
        <p:spPr>
          <a:xfrm flipH="false" flipV="false" rot="0">
            <a:off x="7867446" y="6311181"/>
            <a:ext cx="9971266" cy="2262431"/>
          </a:xfrm>
          <a:custGeom>
            <a:avLst/>
            <a:gdLst/>
            <a:ahLst/>
            <a:cxnLst/>
            <a:rect r="r" b="b" t="t" l="l"/>
            <a:pathLst>
              <a:path h="2262431" w="9971266">
                <a:moveTo>
                  <a:pt x="0" y="0"/>
                </a:moveTo>
                <a:lnTo>
                  <a:pt x="9971266" y="0"/>
                </a:lnTo>
                <a:lnTo>
                  <a:pt x="9971266" y="2262432"/>
                </a:lnTo>
                <a:lnTo>
                  <a:pt x="0" y="2262432"/>
                </a:lnTo>
                <a:lnTo>
                  <a:pt x="0" y="0"/>
                </a:lnTo>
                <a:close/>
              </a:path>
            </a:pathLst>
          </a:custGeom>
          <a:blipFill>
            <a:blip r:embed="rId6"/>
            <a:stretch>
              <a:fillRect l="0" t="-98747" r="0" b="-98747"/>
            </a:stretch>
          </a:blipFill>
        </p:spPr>
      </p:sp>
      <p:sp>
        <p:nvSpPr>
          <p:cNvPr name="Freeform 9" id="9"/>
          <p:cNvSpPr/>
          <p:nvPr/>
        </p:nvSpPr>
        <p:spPr>
          <a:xfrm flipH="false" flipV="false" rot="0">
            <a:off x="8748" y="0"/>
            <a:ext cx="18279252" cy="10287000"/>
          </a:xfrm>
          <a:custGeom>
            <a:avLst/>
            <a:gdLst/>
            <a:ahLst/>
            <a:cxnLst/>
            <a:rect r="r" b="b" t="t" l="l"/>
            <a:pathLst>
              <a:path h="10287000" w="18279252">
                <a:moveTo>
                  <a:pt x="0" y="0"/>
                </a:moveTo>
                <a:lnTo>
                  <a:pt x="18279252" y="0"/>
                </a:lnTo>
                <a:lnTo>
                  <a:pt x="18279252" y="10287000"/>
                </a:lnTo>
                <a:lnTo>
                  <a:pt x="0" y="10287000"/>
                </a:lnTo>
                <a:lnTo>
                  <a:pt x="0" y="0"/>
                </a:lnTo>
                <a:close/>
              </a:path>
            </a:pathLst>
          </a:custGeom>
          <a:blipFill>
            <a:blip r:embed="rId7">
              <a:alphaModFix amt="9999"/>
            </a:blip>
            <a:stretch>
              <a:fillRect l="0" t="-8016" r="0" b="-10371"/>
            </a:stretch>
          </a:blipFill>
        </p:spPr>
      </p:sp>
      <p:sp>
        <p:nvSpPr>
          <p:cNvPr name="TextBox 10" id="10"/>
          <p:cNvSpPr txBox="true"/>
          <p:nvPr/>
        </p:nvSpPr>
        <p:spPr>
          <a:xfrm rot="0">
            <a:off x="1429767" y="655403"/>
            <a:ext cx="2123685" cy="344834"/>
          </a:xfrm>
          <a:prstGeom prst="rect">
            <a:avLst/>
          </a:prstGeom>
        </p:spPr>
        <p:txBody>
          <a:bodyPr anchor="t" rtlCol="false" tIns="0" lIns="0" bIns="0" rIns="0">
            <a:spAutoFit/>
          </a:bodyPr>
          <a:lstStyle/>
          <a:p>
            <a:pPr algn="l">
              <a:lnSpc>
                <a:spcPts val="2518"/>
              </a:lnSpc>
              <a:spcBef>
                <a:spcPct val="0"/>
              </a:spcBef>
            </a:pPr>
            <a:r>
              <a:rPr lang="en-US" b="true" sz="1798" spc="-116">
                <a:solidFill>
                  <a:srgbClr val="004AAD"/>
                </a:solidFill>
                <a:latin typeface="Times New Roman Bold"/>
                <a:ea typeface="Times New Roman Bold"/>
                <a:cs typeface="Times New Roman Bold"/>
                <a:sym typeface="Times New Roman Bold"/>
              </a:rPr>
              <a:t>ARVIND PATEL</a:t>
            </a:r>
          </a:p>
        </p:txBody>
      </p:sp>
      <p:sp>
        <p:nvSpPr>
          <p:cNvPr name="TextBox 11" id="11"/>
          <p:cNvSpPr txBox="true"/>
          <p:nvPr/>
        </p:nvSpPr>
        <p:spPr>
          <a:xfrm rot="0">
            <a:off x="3000434" y="-102242"/>
            <a:ext cx="12287133" cy="1530342"/>
          </a:xfrm>
          <a:prstGeom prst="rect">
            <a:avLst/>
          </a:prstGeom>
        </p:spPr>
        <p:txBody>
          <a:bodyPr anchor="t" rtlCol="false" tIns="0" lIns="0" bIns="0" rIns="0">
            <a:spAutoFit/>
          </a:bodyPr>
          <a:lstStyle/>
          <a:p>
            <a:pPr algn="ctr">
              <a:lnSpc>
                <a:spcPts val="11200"/>
              </a:lnSpc>
            </a:pPr>
            <a:r>
              <a:rPr lang="en-US" b="true" sz="8000" i="true" u="sng">
                <a:solidFill>
                  <a:srgbClr val="004AAD"/>
                </a:solidFill>
                <a:latin typeface="Times New Roman Bold Italics"/>
                <a:ea typeface="Times New Roman Bold Italics"/>
                <a:cs typeface="Times New Roman Bold Italics"/>
                <a:sym typeface="Times New Roman Bold Italics"/>
              </a:rPr>
              <a:t>Investment Overview</a:t>
            </a:r>
          </a:p>
        </p:txBody>
      </p:sp>
      <p:sp>
        <p:nvSpPr>
          <p:cNvPr name="TextBox 12" id="12"/>
          <p:cNvSpPr txBox="true"/>
          <p:nvPr/>
        </p:nvSpPr>
        <p:spPr>
          <a:xfrm rot="0">
            <a:off x="1028700" y="3636670"/>
            <a:ext cx="6070931" cy="1603081"/>
          </a:xfrm>
          <a:prstGeom prst="rect">
            <a:avLst/>
          </a:prstGeom>
        </p:spPr>
        <p:txBody>
          <a:bodyPr anchor="t" rtlCol="false" tIns="0" lIns="0" bIns="0" rIns="0">
            <a:spAutoFit/>
          </a:bodyPr>
          <a:lstStyle/>
          <a:p>
            <a:pPr algn="ctr">
              <a:lnSpc>
                <a:spcPts val="6141"/>
              </a:lnSpc>
            </a:pPr>
            <a:r>
              <a:rPr lang="en-US" sz="4386" b="true">
                <a:solidFill>
                  <a:srgbClr val="004AAD"/>
                </a:solidFill>
                <a:latin typeface="Times New Roman Bold"/>
                <a:ea typeface="Times New Roman Bold"/>
                <a:cs typeface="Times New Roman Bold"/>
                <a:sym typeface="Times New Roman Bold"/>
              </a:rPr>
              <a:t>Investment Start Year: 2019</a:t>
            </a:r>
          </a:p>
        </p:txBody>
      </p:sp>
      <p:sp>
        <p:nvSpPr>
          <p:cNvPr name="TextBox 13" id="13"/>
          <p:cNvSpPr txBox="true"/>
          <p:nvPr/>
        </p:nvSpPr>
        <p:spPr>
          <a:xfrm rot="0">
            <a:off x="9676786" y="3927988"/>
            <a:ext cx="5702856" cy="991870"/>
          </a:xfrm>
          <a:prstGeom prst="rect">
            <a:avLst/>
          </a:prstGeom>
        </p:spPr>
        <p:txBody>
          <a:bodyPr anchor="t" rtlCol="false" tIns="0" lIns="0" bIns="0" rIns="0">
            <a:spAutoFit/>
          </a:bodyPr>
          <a:lstStyle/>
          <a:p>
            <a:pPr algn="ctr">
              <a:lnSpc>
                <a:spcPts val="7279"/>
              </a:lnSpc>
            </a:pPr>
            <a:r>
              <a:rPr lang="en-US" sz="5199" b="true">
                <a:solidFill>
                  <a:srgbClr val="004AAD"/>
                </a:solidFill>
                <a:latin typeface="Times New Roman Bold"/>
                <a:ea typeface="Times New Roman Bold"/>
                <a:cs typeface="Times New Roman Bold"/>
                <a:sym typeface="Times New Roman Bold"/>
              </a:rPr>
              <a:t>Number of Clients: 5</a:t>
            </a:r>
          </a:p>
        </p:txBody>
      </p:sp>
      <p:sp>
        <p:nvSpPr>
          <p:cNvPr name="TextBox 14" id="14"/>
          <p:cNvSpPr txBox="true"/>
          <p:nvPr/>
        </p:nvSpPr>
        <p:spPr>
          <a:xfrm rot="0">
            <a:off x="8370736" y="6383054"/>
            <a:ext cx="8888564" cy="1791101"/>
          </a:xfrm>
          <a:prstGeom prst="rect">
            <a:avLst/>
          </a:prstGeom>
        </p:spPr>
        <p:txBody>
          <a:bodyPr anchor="t" rtlCol="false" tIns="0" lIns="0" bIns="0" rIns="0">
            <a:spAutoFit/>
          </a:bodyPr>
          <a:lstStyle/>
          <a:p>
            <a:pPr algn="ctr">
              <a:lnSpc>
                <a:spcPts val="6802"/>
              </a:lnSpc>
            </a:pPr>
            <a:r>
              <a:rPr lang="en-US" sz="4859" b="true">
                <a:solidFill>
                  <a:srgbClr val="004AAD"/>
                </a:solidFill>
                <a:latin typeface="Times New Roman Bold"/>
                <a:ea typeface="Times New Roman Bold"/>
                <a:cs typeface="Times New Roman Bold"/>
                <a:sym typeface="Times New Roman Bold"/>
              </a:rPr>
              <a:t>Total Present Portfolio Value: ₹1.5cr Lakhs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8FC"/>
        </a:solidFill>
      </p:bgPr>
    </p:bg>
    <p:spTree>
      <p:nvGrpSpPr>
        <p:cNvPr id="1" name=""/>
        <p:cNvGrpSpPr/>
        <p:nvPr/>
      </p:nvGrpSpPr>
      <p:grpSpPr>
        <a:xfrm>
          <a:off x="0" y="0"/>
          <a:ext cx="0" cy="0"/>
          <a:chOff x="0" y="0"/>
          <a:chExt cx="0" cy="0"/>
        </a:xfrm>
      </p:grpSpPr>
      <p:sp>
        <p:nvSpPr>
          <p:cNvPr name="TextBox 2" id="2"/>
          <p:cNvSpPr txBox="true"/>
          <p:nvPr/>
        </p:nvSpPr>
        <p:spPr>
          <a:xfrm rot="0">
            <a:off x="3020604" y="383340"/>
            <a:ext cx="14096837" cy="744786"/>
          </a:xfrm>
          <a:prstGeom prst="rect">
            <a:avLst/>
          </a:prstGeom>
        </p:spPr>
        <p:txBody>
          <a:bodyPr anchor="t" rtlCol="false" tIns="0" lIns="0" bIns="0" rIns="0">
            <a:spAutoFit/>
          </a:bodyPr>
          <a:lstStyle/>
          <a:p>
            <a:pPr algn="l">
              <a:lnSpc>
                <a:spcPts val="4588"/>
              </a:lnSpc>
            </a:pPr>
            <a:r>
              <a:rPr lang="en-US" b="true" sz="5398" i="true" u="sng">
                <a:solidFill>
                  <a:srgbClr val="004AAD"/>
                </a:solidFill>
                <a:latin typeface="Times New Roman Bold Italics"/>
                <a:ea typeface="Times New Roman Bold Italics"/>
                <a:cs typeface="Times New Roman Bold Italics"/>
                <a:sym typeface="Times New Roman Bold Italics"/>
              </a:rPr>
              <a:t> CAGR (Compound Annual Growth Rate)</a:t>
            </a:r>
          </a:p>
        </p:txBody>
      </p:sp>
      <p:sp>
        <p:nvSpPr>
          <p:cNvPr name="Freeform 3" id="3"/>
          <p:cNvSpPr/>
          <p:nvPr/>
        </p:nvSpPr>
        <p:spPr>
          <a:xfrm flipH="false" flipV="false" rot="0">
            <a:off x="516098" y="767071"/>
            <a:ext cx="248310" cy="261629"/>
          </a:xfrm>
          <a:custGeom>
            <a:avLst/>
            <a:gdLst/>
            <a:ahLst/>
            <a:cxnLst/>
            <a:rect r="r" b="b" t="t" l="l"/>
            <a:pathLst>
              <a:path h="261629" w="248310">
                <a:moveTo>
                  <a:pt x="0" y="0"/>
                </a:moveTo>
                <a:lnTo>
                  <a:pt x="248310" y="0"/>
                </a:lnTo>
                <a:lnTo>
                  <a:pt x="248310" y="261629"/>
                </a:lnTo>
                <a:lnTo>
                  <a:pt x="0" y="261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499000" y="3460164"/>
            <a:ext cx="8667019" cy="4924139"/>
            <a:chOff x="0" y="0"/>
            <a:chExt cx="2010051" cy="1142004"/>
          </a:xfrm>
        </p:grpSpPr>
        <p:sp>
          <p:nvSpPr>
            <p:cNvPr name="Freeform 5" id="5"/>
            <p:cNvSpPr/>
            <p:nvPr/>
          </p:nvSpPr>
          <p:spPr>
            <a:xfrm flipH="false" flipV="false" rot="0">
              <a:off x="0" y="0"/>
              <a:ext cx="2010051" cy="1142004"/>
            </a:xfrm>
            <a:custGeom>
              <a:avLst/>
              <a:gdLst/>
              <a:ahLst/>
              <a:cxnLst/>
              <a:rect r="r" b="b" t="t" l="l"/>
              <a:pathLst>
                <a:path h="1142004" w="2010051">
                  <a:moveTo>
                    <a:pt x="0" y="0"/>
                  </a:moveTo>
                  <a:lnTo>
                    <a:pt x="2010051" y="0"/>
                  </a:lnTo>
                  <a:lnTo>
                    <a:pt x="2010051" y="1142004"/>
                  </a:lnTo>
                  <a:lnTo>
                    <a:pt x="0" y="1142004"/>
                  </a:lnTo>
                  <a:close/>
                </a:path>
              </a:pathLst>
            </a:custGeom>
            <a:blipFill>
              <a:blip r:embed="rId4"/>
              <a:stretch>
                <a:fillRect l="0" t="-8218" r="0" b="-8218"/>
              </a:stretch>
            </a:blipFill>
          </p:spPr>
        </p:sp>
      </p:grpSp>
      <p:sp>
        <p:nvSpPr>
          <p:cNvPr name="Freeform 6" id="6"/>
          <p:cNvSpPr/>
          <p:nvPr/>
        </p:nvSpPr>
        <p:spPr>
          <a:xfrm flipH="false" flipV="false" rot="0">
            <a:off x="15114053" y="307140"/>
            <a:ext cx="1055226" cy="702205"/>
          </a:xfrm>
          <a:custGeom>
            <a:avLst/>
            <a:gdLst/>
            <a:ahLst/>
            <a:cxnLst/>
            <a:rect r="r" b="b" t="t" l="l"/>
            <a:pathLst>
              <a:path h="702205" w="1055226">
                <a:moveTo>
                  <a:pt x="0" y="0"/>
                </a:moveTo>
                <a:lnTo>
                  <a:pt x="1055226" y="0"/>
                </a:lnTo>
                <a:lnTo>
                  <a:pt x="1055226" y="702205"/>
                </a:lnTo>
                <a:lnTo>
                  <a:pt x="0" y="702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36195"/>
            <a:ext cx="18288000" cy="10250805"/>
          </a:xfrm>
          <a:custGeom>
            <a:avLst/>
            <a:gdLst/>
            <a:ahLst/>
            <a:cxnLst/>
            <a:rect r="r" b="b" t="t" l="l"/>
            <a:pathLst>
              <a:path h="10250805" w="18288000">
                <a:moveTo>
                  <a:pt x="0" y="0"/>
                </a:moveTo>
                <a:lnTo>
                  <a:pt x="18288000" y="0"/>
                </a:lnTo>
                <a:lnTo>
                  <a:pt x="18288000" y="10250805"/>
                </a:lnTo>
                <a:lnTo>
                  <a:pt x="0" y="10250805"/>
                </a:lnTo>
                <a:lnTo>
                  <a:pt x="0" y="0"/>
                </a:lnTo>
                <a:close/>
              </a:path>
            </a:pathLst>
          </a:custGeom>
          <a:blipFill>
            <a:blip r:embed="rId7">
              <a:alphaModFix amt="13000"/>
            </a:blip>
            <a:stretch>
              <a:fillRect l="0" t="-14235" r="0" b="-6410"/>
            </a:stretch>
          </a:blipFill>
        </p:spPr>
      </p:sp>
      <p:sp>
        <p:nvSpPr>
          <p:cNvPr name="TextBox 8" id="8"/>
          <p:cNvSpPr txBox="true"/>
          <p:nvPr/>
        </p:nvSpPr>
        <p:spPr>
          <a:xfrm rot="0">
            <a:off x="830663" y="683866"/>
            <a:ext cx="2123685" cy="344834"/>
          </a:xfrm>
          <a:prstGeom prst="rect">
            <a:avLst/>
          </a:prstGeom>
        </p:spPr>
        <p:txBody>
          <a:bodyPr anchor="t" rtlCol="false" tIns="0" lIns="0" bIns="0" rIns="0">
            <a:spAutoFit/>
          </a:bodyPr>
          <a:lstStyle/>
          <a:p>
            <a:pPr algn="l">
              <a:lnSpc>
                <a:spcPts val="2518"/>
              </a:lnSpc>
              <a:spcBef>
                <a:spcPct val="0"/>
              </a:spcBef>
            </a:pPr>
            <a:r>
              <a:rPr lang="en-US" b="true" sz="1798" spc="-116">
                <a:solidFill>
                  <a:srgbClr val="004AAD"/>
                </a:solidFill>
                <a:latin typeface="Times New Roman Bold"/>
                <a:ea typeface="Times New Roman Bold"/>
                <a:cs typeface="Times New Roman Bold"/>
                <a:sym typeface="Times New Roman Bold"/>
              </a:rPr>
              <a:t>ARVIND PATEL</a:t>
            </a:r>
          </a:p>
        </p:txBody>
      </p:sp>
      <p:sp>
        <p:nvSpPr>
          <p:cNvPr name="TextBox 9" id="9"/>
          <p:cNvSpPr txBox="true"/>
          <p:nvPr/>
        </p:nvSpPr>
        <p:spPr>
          <a:xfrm rot="0">
            <a:off x="326757" y="2848415"/>
            <a:ext cx="8566702" cy="5756454"/>
          </a:xfrm>
          <a:prstGeom prst="rect">
            <a:avLst/>
          </a:prstGeom>
        </p:spPr>
        <p:txBody>
          <a:bodyPr anchor="t" rtlCol="false" tIns="0" lIns="0" bIns="0" rIns="0">
            <a:spAutoFit/>
          </a:bodyPr>
          <a:lstStyle/>
          <a:p>
            <a:pPr algn="just">
              <a:lnSpc>
                <a:spcPts val="4540"/>
              </a:lnSpc>
            </a:pPr>
            <a:r>
              <a:rPr lang="en-US" b="true" sz="3242" spc="-165">
                <a:solidFill>
                  <a:srgbClr val="004AAD"/>
                </a:solidFill>
                <a:latin typeface="Times New Roman Bold"/>
                <a:ea typeface="Times New Roman Bold"/>
                <a:cs typeface="Times New Roman Bold"/>
                <a:sym typeface="Times New Roman Bold"/>
              </a:rPr>
              <a:t>The CAGR represents the annual growth rate of an investment over time. It helps investors compare performance across different periods.</a:t>
            </a:r>
          </a:p>
          <a:p>
            <a:pPr algn="just">
              <a:lnSpc>
                <a:spcPts val="4540"/>
              </a:lnSpc>
            </a:pPr>
          </a:p>
          <a:p>
            <a:pPr algn="l">
              <a:lnSpc>
                <a:spcPts val="4540"/>
              </a:lnSpc>
            </a:pPr>
            <a:r>
              <a:rPr lang="en-US" sz="3242" spc="-165" b="true">
                <a:solidFill>
                  <a:srgbClr val="004AAD"/>
                </a:solidFill>
                <a:latin typeface="Times New Roman Bold"/>
                <a:ea typeface="Times New Roman Bold"/>
                <a:cs typeface="Times New Roman Bold"/>
                <a:sym typeface="Times New Roman Bold"/>
              </a:rPr>
              <a:t>This indicates that regardless of the year a client joined, the investments have grown at a steady and strong rate, compounding over time to maximize wealth. The 24% annual return highlights the effectiveness of asset selection, risk management, and active portfolio rebalancing to optimize gains.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8F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31603"/>
            <a:ext cx="248310" cy="261629"/>
          </a:xfrm>
          <a:custGeom>
            <a:avLst/>
            <a:gdLst/>
            <a:ahLst/>
            <a:cxnLst/>
            <a:rect r="r" b="b" t="t" l="l"/>
            <a:pathLst>
              <a:path h="261629" w="248310">
                <a:moveTo>
                  <a:pt x="0" y="0"/>
                </a:moveTo>
                <a:lnTo>
                  <a:pt x="248310" y="0"/>
                </a:lnTo>
                <a:lnTo>
                  <a:pt x="248310" y="261629"/>
                </a:lnTo>
                <a:lnTo>
                  <a:pt x="0" y="261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6537" y="2944818"/>
            <a:ext cx="8054746" cy="6696793"/>
            <a:chOff x="0" y="0"/>
            <a:chExt cx="749437" cy="623089"/>
          </a:xfrm>
        </p:grpSpPr>
        <p:sp>
          <p:nvSpPr>
            <p:cNvPr name="Freeform 4" id="4"/>
            <p:cNvSpPr/>
            <p:nvPr/>
          </p:nvSpPr>
          <p:spPr>
            <a:xfrm flipH="false" flipV="false" rot="0">
              <a:off x="0" y="0"/>
              <a:ext cx="749437" cy="623089"/>
            </a:xfrm>
            <a:custGeom>
              <a:avLst/>
              <a:gdLst/>
              <a:ahLst/>
              <a:cxnLst/>
              <a:rect r="r" b="b" t="t" l="l"/>
              <a:pathLst>
                <a:path h="623089" w="749437">
                  <a:moveTo>
                    <a:pt x="0" y="0"/>
                  </a:moveTo>
                  <a:lnTo>
                    <a:pt x="749437" y="0"/>
                  </a:lnTo>
                  <a:lnTo>
                    <a:pt x="749437" y="623089"/>
                  </a:lnTo>
                  <a:lnTo>
                    <a:pt x="0" y="623089"/>
                  </a:lnTo>
                  <a:close/>
                </a:path>
              </a:pathLst>
            </a:custGeom>
            <a:blipFill>
              <a:blip r:embed="rId4"/>
              <a:stretch>
                <a:fillRect l="-346" t="0" r="-346" b="0"/>
              </a:stretch>
            </a:blipFill>
          </p:spPr>
        </p:sp>
      </p:grpSp>
      <p:sp>
        <p:nvSpPr>
          <p:cNvPr name="Freeform 5" id="5"/>
          <p:cNvSpPr/>
          <p:nvPr/>
        </p:nvSpPr>
        <p:spPr>
          <a:xfrm flipH="false" flipV="false" rot="0">
            <a:off x="13860163" y="265862"/>
            <a:ext cx="901726" cy="600058"/>
          </a:xfrm>
          <a:custGeom>
            <a:avLst/>
            <a:gdLst/>
            <a:ahLst/>
            <a:cxnLst/>
            <a:rect r="r" b="b" t="t" l="l"/>
            <a:pathLst>
              <a:path h="600058" w="901726">
                <a:moveTo>
                  <a:pt x="0" y="0"/>
                </a:moveTo>
                <a:lnTo>
                  <a:pt x="901726" y="0"/>
                </a:lnTo>
                <a:lnTo>
                  <a:pt x="901726" y="600058"/>
                </a:lnTo>
                <a:lnTo>
                  <a:pt x="0" y="6000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6" id="6"/>
          <p:cNvSpPr/>
          <p:nvPr/>
        </p:nvSpPr>
        <p:spPr>
          <a:xfrm>
            <a:off x="9386648" y="4587443"/>
            <a:ext cx="6837238" cy="0"/>
          </a:xfrm>
          <a:prstGeom prst="line">
            <a:avLst/>
          </a:prstGeom>
          <a:ln cap="flat" w="19050">
            <a:solidFill>
              <a:srgbClr val="080708"/>
            </a:solidFill>
            <a:prstDash val="solid"/>
            <a:headEnd type="none" len="sm" w="sm"/>
            <a:tailEnd type="none" len="sm" w="sm"/>
          </a:ln>
        </p:spPr>
      </p:sp>
      <p:sp>
        <p:nvSpPr>
          <p:cNvPr name="Freeform 7" id="7"/>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7">
              <a:alphaModFix amt="15000"/>
            </a:blip>
            <a:stretch>
              <a:fillRect l="-717" t="0" r="-717" b="-1434"/>
            </a:stretch>
          </a:blipFill>
        </p:spPr>
      </p:sp>
      <p:sp>
        <p:nvSpPr>
          <p:cNvPr name="TextBox 8" id="8"/>
          <p:cNvSpPr txBox="true"/>
          <p:nvPr/>
        </p:nvSpPr>
        <p:spPr>
          <a:xfrm rot="0">
            <a:off x="3827833" y="248512"/>
            <a:ext cx="15520474" cy="701433"/>
          </a:xfrm>
          <a:prstGeom prst="rect">
            <a:avLst/>
          </a:prstGeom>
        </p:spPr>
        <p:txBody>
          <a:bodyPr anchor="t" rtlCol="false" tIns="0" lIns="0" bIns="0" rIns="0">
            <a:spAutoFit/>
          </a:bodyPr>
          <a:lstStyle/>
          <a:p>
            <a:pPr algn="l">
              <a:lnSpc>
                <a:spcPts val="4306"/>
              </a:lnSpc>
            </a:pPr>
            <a:r>
              <a:rPr lang="en-US" b="true" sz="5065" i="true" u="sng">
                <a:solidFill>
                  <a:srgbClr val="004AAD"/>
                </a:solidFill>
                <a:latin typeface="Times New Roman Bold Italics"/>
                <a:ea typeface="Times New Roman Bold Italics"/>
                <a:cs typeface="Times New Roman Bold Italics"/>
                <a:sym typeface="Times New Roman Bold Italics"/>
              </a:rPr>
              <a:t>Investment Performance Comparison</a:t>
            </a:r>
          </a:p>
        </p:txBody>
      </p:sp>
      <p:sp>
        <p:nvSpPr>
          <p:cNvPr name="TextBox 9" id="9"/>
          <p:cNvSpPr txBox="true"/>
          <p:nvPr/>
        </p:nvSpPr>
        <p:spPr>
          <a:xfrm rot="0">
            <a:off x="1429767" y="655403"/>
            <a:ext cx="2123685" cy="344834"/>
          </a:xfrm>
          <a:prstGeom prst="rect">
            <a:avLst/>
          </a:prstGeom>
        </p:spPr>
        <p:txBody>
          <a:bodyPr anchor="t" rtlCol="false" tIns="0" lIns="0" bIns="0" rIns="0">
            <a:spAutoFit/>
          </a:bodyPr>
          <a:lstStyle/>
          <a:p>
            <a:pPr algn="l">
              <a:lnSpc>
                <a:spcPts val="2518"/>
              </a:lnSpc>
              <a:spcBef>
                <a:spcPct val="0"/>
              </a:spcBef>
            </a:pPr>
            <a:r>
              <a:rPr lang="en-US" b="true" sz="1798" spc="-116">
                <a:solidFill>
                  <a:srgbClr val="004AAD"/>
                </a:solidFill>
                <a:latin typeface="Times New Roman Bold"/>
                <a:ea typeface="Times New Roman Bold"/>
                <a:cs typeface="Times New Roman Bold"/>
                <a:sym typeface="Times New Roman Bold"/>
              </a:rPr>
              <a:t>ARVIND PATEL</a:t>
            </a:r>
          </a:p>
        </p:txBody>
      </p:sp>
      <p:sp>
        <p:nvSpPr>
          <p:cNvPr name="TextBox 10" id="10"/>
          <p:cNvSpPr txBox="true"/>
          <p:nvPr/>
        </p:nvSpPr>
        <p:spPr>
          <a:xfrm rot="0">
            <a:off x="9386648" y="4813813"/>
            <a:ext cx="8552765" cy="4200525"/>
          </a:xfrm>
          <a:prstGeom prst="rect">
            <a:avLst/>
          </a:prstGeom>
        </p:spPr>
        <p:txBody>
          <a:bodyPr anchor="t" rtlCol="false" tIns="0" lIns="0" bIns="0" rIns="0">
            <a:spAutoFit/>
          </a:bodyPr>
          <a:lstStyle/>
          <a:p>
            <a:pPr algn="l">
              <a:lnSpc>
                <a:spcPts val="3079"/>
              </a:lnSpc>
            </a:pPr>
            <a:r>
              <a:rPr lang="en-US" sz="2199" spc="-112">
                <a:solidFill>
                  <a:srgbClr val="004AAD"/>
                </a:solidFill>
                <a:latin typeface="Times New Roman"/>
                <a:ea typeface="Times New Roman"/>
                <a:cs typeface="Times New Roman"/>
                <a:sym typeface="Times New Roman"/>
              </a:rPr>
              <a:t>The "Total Investment vs. Portfolio Value" metric provides a clear picture of how investments have grown over time. In this case, a total of ₹47 lakhs was invested by five clients over a period of six years, and their combined portfolio value has now grown to ₹1.5 crore.</a:t>
            </a:r>
          </a:p>
          <a:p>
            <a:pPr algn="l">
              <a:lnSpc>
                <a:spcPts val="3226"/>
              </a:lnSpc>
            </a:pPr>
          </a:p>
          <a:p>
            <a:pPr algn="l">
              <a:lnSpc>
                <a:spcPts val="3079"/>
              </a:lnSpc>
            </a:pPr>
            <a:r>
              <a:rPr lang="en-US" sz="2199" spc="-112">
                <a:solidFill>
                  <a:srgbClr val="004AAD"/>
                </a:solidFill>
                <a:latin typeface="Times New Roman"/>
                <a:ea typeface="Times New Roman"/>
                <a:cs typeface="Times New Roman"/>
                <a:sym typeface="Times New Roman"/>
              </a:rPr>
              <a:t>This significant growth highlights the power of compounding returns, strategic asset allocation, and effective portfolio management. The returns generated are a result of consistent investments, market appreciation, and active fund management.</a:t>
            </a:r>
          </a:p>
          <a:p>
            <a:pPr algn="l">
              <a:lnSpc>
                <a:spcPts val="5279"/>
              </a:lnSpc>
            </a:pPr>
          </a:p>
        </p:txBody>
      </p:sp>
      <p:sp>
        <p:nvSpPr>
          <p:cNvPr name="TextBox 11" id="11"/>
          <p:cNvSpPr txBox="true"/>
          <p:nvPr/>
        </p:nvSpPr>
        <p:spPr>
          <a:xfrm rot="0">
            <a:off x="9386648" y="2894532"/>
            <a:ext cx="6026287" cy="1683386"/>
          </a:xfrm>
          <a:prstGeom prst="rect">
            <a:avLst/>
          </a:prstGeom>
        </p:spPr>
        <p:txBody>
          <a:bodyPr anchor="t" rtlCol="false" tIns="0" lIns="0" bIns="0" rIns="0">
            <a:spAutoFit/>
          </a:bodyPr>
          <a:lstStyle/>
          <a:p>
            <a:pPr algn="l">
              <a:lnSpc>
                <a:spcPts val="6439"/>
              </a:lnSpc>
            </a:pPr>
            <a:r>
              <a:rPr lang="en-US" sz="4599" spc="-91" b="true">
                <a:solidFill>
                  <a:srgbClr val="004AAD"/>
                </a:solidFill>
                <a:latin typeface="Times New Roman Bold"/>
                <a:ea typeface="Times New Roman Bold"/>
                <a:cs typeface="Times New Roman Bold"/>
                <a:sym typeface="Times New Roman Bold"/>
              </a:rPr>
              <a:t>Total Investment vs. Portfolio Value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8FC"/>
        </a:solidFill>
      </p:bgPr>
    </p:bg>
    <p:spTree>
      <p:nvGrpSpPr>
        <p:cNvPr id="1" name=""/>
        <p:cNvGrpSpPr/>
        <p:nvPr/>
      </p:nvGrpSpPr>
      <p:grpSpPr>
        <a:xfrm>
          <a:off x="0" y="0"/>
          <a:ext cx="0" cy="0"/>
          <a:chOff x="0" y="0"/>
          <a:chExt cx="0" cy="0"/>
        </a:xfrm>
      </p:grpSpPr>
      <p:sp>
        <p:nvSpPr>
          <p:cNvPr name="TextBox 2" id="2"/>
          <p:cNvSpPr txBox="true"/>
          <p:nvPr/>
        </p:nvSpPr>
        <p:spPr>
          <a:xfrm rot="0">
            <a:off x="3285153" y="389118"/>
            <a:ext cx="14616605" cy="1059381"/>
          </a:xfrm>
          <a:prstGeom prst="rect">
            <a:avLst/>
          </a:prstGeom>
        </p:spPr>
        <p:txBody>
          <a:bodyPr anchor="t" rtlCol="false" tIns="0" lIns="0" bIns="0" rIns="0">
            <a:spAutoFit/>
          </a:bodyPr>
          <a:lstStyle/>
          <a:p>
            <a:pPr algn="l">
              <a:lnSpc>
                <a:spcPts val="6597"/>
              </a:lnSpc>
            </a:pPr>
            <a:r>
              <a:rPr lang="en-US" b="true" sz="7761" i="true" u="sng">
                <a:solidFill>
                  <a:srgbClr val="004AAD"/>
                </a:solidFill>
                <a:latin typeface="Times New Roman Bold Italics"/>
                <a:ea typeface="Times New Roman Bold Italics"/>
                <a:cs typeface="Times New Roman Bold Italics"/>
                <a:sym typeface="Times New Roman Bold Italics"/>
              </a:rPr>
              <a:t>Client-Wise Performance</a:t>
            </a:r>
          </a:p>
        </p:txBody>
      </p:sp>
      <p:sp>
        <p:nvSpPr>
          <p:cNvPr name="Freeform 3" id="3"/>
          <p:cNvSpPr/>
          <p:nvPr/>
        </p:nvSpPr>
        <p:spPr>
          <a:xfrm flipH="false" flipV="false" rot="0">
            <a:off x="1028700" y="731603"/>
            <a:ext cx="248310" cy="261629"/>
          </a:xfrm>
          <a:custGeom>
            <a:avLst/>
            <a:gdLst/>
            <a:ahLst/>
            <a:cxnLst/>
            <a:rect r="r" b="b" t="t" l="l"/>
            <a:pathLst>
              <a:path h="261629" w="248310">
                <a:moveTo>
                  <a:pt x="0" y="0"/>
                </a:moveTo>
                <a:lnTo>
                  <a:pt x="248310" y="0"/>
                </a:lnTo>
                <a:lnTo>
                  <a:pt x="248310" y="261629"/>
                </a:lnTo>
                <a:lnTo>
                  <a:pt x="0" y="261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391316" y="1762551"/>
            <a:ext cx="10370488" cy="4344680"/>
            <a:chOff x="0" y="0"/>
            <a:chExt cx="1066129" cy="446651"/>
          </a:xfrm>
        </p:grpSpPr>
        <p:sp>
          <p:nvSpPr>
            <p:cNvPr name="Freeform 5" id="5"/>
            <p:cNvSpPr/>
            <p:nvPr/>
          </p:nvSpPr>
          <p:spPr>
            <a:xfrm flipH="false" flipV="false" rot="0">
              <a:off x="0" y="0"/>
              <a:ext cx="1066129" cy="446651"/>
            </a:xfrm>
            <a:custGeom>
              <a:avLst/>
              <a:gdLst/>
              <a:ahLst/>
              <a:cxnLst/>
              <a:rect r="r" b="b" t="t" l="l"/>
              <a:pathLst>
                <a:path h="446651" w="1066129">
                  <a:moveTo>
                    <a:pt x="0" y="0"/>
                  </a:moveTo>
                  <a:lnTo>
                    <a:pt x="1066129" y="0"/>
                  </a:lnTo>
                  <a:lnTo>
                    <a:pt x="1066129" y="446651"/>
                  </a:lnTo>
                  <a:lnTo>
                    <a:pt x="0" y="446651"/>
                  </a:lnTo>
                  <a:close/>
                </a:path>
              </a:pathLst>
            </a:custGeom>
            <a:blipFill>
              <a:blip r:embed="rId4"/>
              <a:stretch>
                <a:fillRect l="0" t="-814" r="0" b="-814"/>
              </a:stretch>
            </a:blipFill>
          </p:spPr>
        </p:sp>
      </p:grpSp>
      <p:sp>
        <p:nvSpPr>
          <p:cNvPr name="Freeform 6" id="6"/>
          <p:cNvSpPr/>
          <p:nvPr/>
        </p:nvSpPr>
        <p:spPr>
          <a:xfrm flipH="false" flipV="false" rot="0">
            <a:off x="13860078" y="561629"/>
            <a:ext cx="901726" cy="600058"/>
          </a:xfrm>
          <a:custGeom>
            <a:avLst/>
            <a:gdLst/>
            <a:ahLst/>
            <a:cxnLst/>
            <a:rect r="r" b="b" t="t" l="l"/>
            <a:pathLst>
              <a:path h="600058" w="901726">
                <a:moveTo>
                  <a:pt x="0" y="0"/>
                </a:moveTo>
                <a:lnTo>
                  <a:pt x="901726" y="0"/>
                </a:lnTo>
                <a:lnTo>
                  <a:pt x="901726" y="600058"/>
                </a:lnTo>
                <a:lnTo>
                  <a:pt x="0" y="6000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7">
              <a:alphaModFix amt="15000"/>
            </a:blip>
            <a:stretch>
              <a:fillRect l="-2356" t="-1405" r="0" b="-1405"/>
            </a:stretch>
          </a:blipFill>
        </p:spPr>
      </p:sp>
      <p:sp>
        <p:nvSpPr>
          <p:cNvPr name="TextBox 8" id="8"/>
          <p:cNvSpPr txBox="true"/>
          <p:nvPr/>
        </p:nvSpPr>
        <p:spPr>
          <a:xfrm rot="0">
            <a:off x="1429767" y="655403"/>
            <a:ext cx="2123685" cy="344834"/>
          </a:xfrm>
          <a:prstGeom prst="rect">
            <a:avLst/>
          </a:prstGeom>
        </p:spPr>
        <p:txBody>
          <a:bodyPr anchor="t" rtlCol="false" tIns="0" lIns="0" bIns="0" rIns="0">
            <a:spAutoFit/>
          </a:bodyPr>
          <a:lstStyle/>
          <a:p>
            <a:pPr algn="l">
              <a:lnSpc>
                <a:spcPts val="2518"/>
              </a:lnSpc>
              <a:spcBef>
                <a:spcPct val="0"/>
              </a:spcBef>
            </a:pPr>
            <a:r>
              <a:rPr lang="en-US" b="true" sz="1798" spc="-116">
                <a:solidFill>
                  <a:srgbClr val="004AAD"/>
                </a:solidFill>
                <a:latin typeface="Times New Roman Bold"/>
                <a:ea typeface="Times New Roman Bold"/>
                <a:cs typeface="Times New Roman Bold"/>
                <a:sym typeface="Times New Roman Bold"/>
              </a:rPr>
              <a:t>ARVIND PATEL</a:t>
            </a:r>
          </a:p>
        </p:txBody>
      </p:sp>
      <p:sp>
        <p:nvSpPr>
          <p:cNvPr name="TextBox 9" id="9"/>
          <p:cNvSpPr txBox="true"/>
          <p:nvPr/>
        </p:nvSpPr>
        <p:spPr>
          <a:xfrm rot="0">
            <a:off x="4391316" y="6335558"/>
            <a:ext cx="10370488" cy="2984037"/>
          </a:xfrm>
          <a:prstGeom prst="rect">
            <a:avLst/>
          </a:prstGeom>
        </p:spPr>
        <p:txBody>
          <a:bodyPr anchor="t" rtlCol="false" tIns="0" lIns="0" bIns="0" rIns="0">
            <a:spAutoFit/>
          </a:bodyPr>
          <a:lstStyle/>
          <a:p>
            <a:pPr algn="just">
              <a:lnSpc>
                <a:spcPts val="3039"/>
              </a:lnSpc>
            </a:pPr>
            <a:r>
              <a:rPr lang="en-US" b="true" sz="2170" spc="-110">
                <a:solidFill>
                  <a:srgbClr val="004AAD"/>
                </a:solidFill>
                <a:latin typeface="Times New Roman Bold"/>
                <a:ea typeface="Times New Roman Bold"/>
                <a:cs typeface="Times New Roman Bold"/>
                <a:sym typeface="Times New Roman Bold"/>
              </a:rPr>
              <a:t>The Client-Wise Performance metric evaluates the returns generated for each individual investor while also assessing the overall performance of the portfolio management strategy. Across all clients, the portfolio has consistently delivered an average return of 23% per year.</a:t>
            </a:r>
          </a:p>
          <a:p>
            <a:pPr algn="r">
              <a:lnSpc>
                <a:spcPts val="3039"/>
              </a:lnSpc>
            </a:pPr>
          </a:p>
          <a:p>
            <a:pPr algn="just">
              <a:lnSpc>
                <a:spcPts val="3039"/>
              </a:lnSpc>
            </a:pPr>
            <a:r>
              <a:rPr lang="en-US" b="true" sz="2170" spc="-110">
                <a:solidFill>
                  <a:srgbClr val="004AAD"/>
                </a:solidFill>
                <a:latin typeface="Times New Roman Bold"/>
                <a:ea typeface="Times New Roman Bold"/>
                <a:cs typeface="Times New Roman Bold"/>
                <a:sym typeface="Times New Roman Bold"/>
              </a:rPr>
              <a:t>This indicates that regardless of the year a client joined, the investments have grown at a steady and strong rate, compounding over time to maximize wealth. The 23% annual return highlights the effectiveness of asset selection, risk management, and active portfolio rebalancing to optimize gains.</a:t>
            </a:r>
          </a:p>
          <a:p>
            <a:pPr algn="r">
              <a:lnSpc>
                <a:spcPts val="202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8F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31603"/>
            <a:ext cx="248310" cy="261629"/>
          </a:xfrm>
          <a:custGeom>
            <a:avLst/>
            <a:gdLst/>
            <a:ahLst/>
            <a:cxnLst/>
            <a:rect r="r" b="b" t="t" l="l"/>
            <a:pathLst>
              <a:path h="261629" w="248310">
                <a:moveTo>
                  <a:pt x="0" y="0"/>
                </a:moveTo>
                <a:lnTo>
                  <a:pt x="248310" y="0"/>
                </a:lnTo>
                <a:lnTo>
                  <a:pt x="248310" y="261629"/>
                </a:lnTo>
                <a:lnTo>
                  <a:pt x="0" y="261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6532133" y="8643935"/>
            <a:ext cx="404043" cy="488404"/>
          </a:xfrm>
          <a:custGeom>
            <a:avLst/>
            <a:gdLst/>
            <a:ahLst/>
            <a:cxnLst/>
            <a:rect r="r" b="b" t="t" l="l"/>
            <a:pathLst>
              <a:path h="488404" w="404043">
                <a:moveTo>
                  <a:pt x="0" y="0"/>
                </a:moveTo>
                <a:lnTo>
                  <a:pt x="404044" y="0"/>
                </a:lnTo>
                <a:lnTo>
                  <a:pt x="404044" y="488403"/>
                </a:lnTo>
                <a:lnTo>
                  <a:pt x="0" y="488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0"/>
            <a:ext cx="18288000" cy="10109537"/>
          </a:xfrm>
          <a:custGeom>
            <a:avLst/>
            <a:gdLst/>
            <a:ahLst/>
            <a:cxnLst/>
            <a:rect r="r" b="b" t="t" l="l"/>
            <a:pathLst>
              <a:path h="10109537" w="18288000">
                <a:moveTo>
                  <a:pt x="0" y="0"/>
                </a:moveTo>
                <a:lnTo>
                  <a:pt x="18288000" y="0"/>
                </a:lnTo>
                <a:lnTo>
                  <a:pt x="18288000" y="10109537"/>
                </a:lnTo>
                <a:lnTo>
                  <a:pt x="0" y="10109537"/>
                </a:lnTo>
                <a:lnTo>
                  <a:pt x="0" y="0"/>
                </a:lnTo>
                <a:close/>
              </a:path>
            </a:pathLst>
          </a:custGeom>
          <a:blipFill>
            <a:blip r:embed="rId6">
              <a:alphaModFix amt="39000"/>
            </a:blip>
            <a:stretch>
              <a:fillRect l="0" t="-8907" r="0" b="-11616"/>
            </a:stretch>
          </a:blipFill>
        </p:spPr>
      </p:sp>
      <p:sp>
        <p:nvSpPr>
          <p:cNvPr name="TextBox 5" id="5"/>
          <p:cNvSpPr txBox="true"/>
          <p:nvPr/>
        </p:nvSpPr>
        <p:spPr>
          <a:xfrm rot="0">
            <a:off x="4275096" y="350102"/>
            <a:ext cx="14328850" cy="839202"/>
          </a:xfrm>
          <a:prstGeom prst="rect">
            <a:avLst/>
          </a:prstGeom>
        </p:spPr>
        <p:txBody>
          <a:bodyPr anchor="t" rtlCol="false" tIns="0" lIns="0" bIns="0" rIns="0">
            <a:spAutoFit/>
          </a:bodyPr>
          <a:lstStyle/>
          <a:p>
            <a:pPr algn="l">
              <a:lnSpc>
                <a:spcPts val="5119"/>
              </a:lnSpc>
            </a:pPr>
            <a:r>
              <a:rPr lang="en-US" b="true" sz="6022" i="true" u="sng">
                <a:solidFill>
                  <a:srgbClr val="004AAD"/>
                </a:solidFill>
                <a:latin typeface="Times New Roman Bold Italics"/>
                <a:ea typeface="Times New Roman Bold Italics"/>
                <a:cs typeface="Times New Roman Bold Italics"/>
                <a:sym typeface="Times New Roman Bold Italics"/>
              </a:rPr>
              <a:t>Why Invest through PMS?</a:t>
            </a:r>
          </a:p>
        </p:txBody>
      </p:sp>
      <p:sp>
        <p:nvSpPr>
          <p:cNvPr name="TextBox 6" id="6"/>
          <p:cNvSpPr txBox="true"/>
          <p:nvPr/>
        </p:nvSpPr>
        <p:spPr>
          <a:xfrm rot="0">
            <a:off x="1429767" y="655403"/>
            <a:ext cx="2123685" cy="344834"/>
          </a:xfrm>
          <a:prstGeom prst="rect">
            <a:avLst/>
          </a:prstGeom>
        </p:spPr>
        <p:txBody>
          <a:bodyPr anchor="t" rtlCol="false" tIns="0" lIns="0" bIns="0" rIns="0">
            <a:spAutoFit/>
          </a:bodyPr>
          <a:lstStyle/>
          <a:p>
            <a:pPr algn="l">
              <a:lnSpc>
                <a:spcPts val="2518"/>
              </a:lnSpc>
              <a:spcBef>
                <a:spcPct val="0"/>
              </a:spcBef>
            </a:pPr>
            <a:r>
              <a:rPr lang="en-US" b="true" sz="1798" spc="-116">
                <a:solidFill>
                  <a:srgbClr val="004AAD"/>
                </a:solidFill>
                <a:latin typeface="Times New Roman Bold"/>
                <a:ea typeface="Times New Roman Bold"/>
                <a:cs typeface="Times New Roman Bold"/>
                <a:sym typeface="Times New Roman Bold"/>
              </a:rPr>
              <a:t>ARVIND PATEL</a:t>
            </a:r>
          </a:p>
        </p:txBody>
      </p:sp>
      <p:sp>
        <p:nvSpPr>
          <p:cNvPr name="TextBox 7" id="7"/>
          <p:cNvSpPr txBox="true"/>
          <p:nvPr/>
        </p:nvSpPr>
        <p:spPr>
          <a:xfrm rot="0">
            <a:off x="4358035" y="3789809"/>
            <a:ext cx="12214857" cy="2222501"/>
          </a:xfrm>
          <a:prstGeom prst="rect">
            <a:avLst/>
          </a:prstGeom>
        </p:spPr>
        <p:txBody>
          <a:bodyPr anchor="t" rtlCol="false" tIns="0" lIns="0" bIns="0" rIns="0">
            <a:spAutoFit/>
          </a:bodyPr>
          <a:lstStyle/>
          <a:p>
            <a:pPr algn="just">
              <a:lnSpc>
                <a:spcPts val="3499"/>
              </a:lnSpc>
            </a:pPr>
            <a:r>
              <a:rPr lang="en-US" b="true" sz="2499" spc="-127">
                <a:solidFill>
                  <a:srgbClr val="004AAD"/>
                </a:solidFill>
                <a:latin typeface="Times New Roman Bold"/>
                <a:ea typeface="Times New Roman Bold"/>
                <a:cs typeface="Times New Roman Bold"/>
                <a:sym typeface="Times New Roman Bold"/>
              </a:rPr>
              <a:t>In contrast, our Portfolio Management Service (PMS) has consistently delivered an average annual return of 24%, outperforming traditional investment methods. The higher returns are achieved through active fund management, strategic asset allocation, and personalized investment strategies tailored to each investor's risk appetite and financial goals. This performance showcases the superior growth potential of PMS over conventional investment vehicles.</a:t>
            </a:r>
          </a:p>
        </p:txBody>
      </p:sp>
      <p:sp>
        <p:nvSpPr>
          <p:cNvPr name="TextBox 8" id="8"/>
          <p:cNvSpPr txBox="true"/>
          <p:nvPr/>
        </p:nvSpPr>
        <p:spPr>
          <a:xfrm rot="0">
            <a:off x="4358035" y="1376809"/>
            <a:ext cx="12048979" cy="1784351"/>
          </a:xfrm>
          <a:prstGeom prst="rect">
            <a:avLst/>
          </a:prstGeom>
        </p:spPr>
        <p:txBody>
          <a:bodyPr anchor="t" rtlCol="false" tIns="0" lIns="0" bIns="0" rIns="0">
            <a:spAutoFit/>
          </a:bodyPr>
          <a:lstStyle/>
          <a:p>
            <a:pPr algn="just">
              <a:lnSpc>
                <a:spcPts val="3499"/>
              </a:lnSpc>
            </a:pPr>
            <a:r>
              <a:rPr lang="en-US" b="true" sz="2499" spc="-127">
                <a:solidFill>
                  <a:srgbClr val="004AAD"/>
                </a:solidFill>
                <a:latin typeface="Times New Roman Bold"/>
                <a:ea typeface="Times New Roman Bold"/>
                <a:cs typeface="Times New Roman Bold"/>
                <a:sym typeface="Times New Roman Bold"/>
              </a:rPr>
              <a:t>Traditional investment options, such as fixed deposits, bonds, and even mutual funds, typically offer a maximum return of around 18% per year. While these options provide stability and moderate growth, they often lack customization, flexibility, and active portfolio management, which are crucial for maximizing returns in dynamic market conditions.</a:t>
            </a:r>
          </a:p>
        </p:txBody>
      </p:sp>
      <p:sp>
        <p:nvSpPr>
          <p:cNvPr name="TextBox 9" id="9"/>
          <p:cNvSpPr txBox="true"/>
          <p:nvPr/>
        </p:nvSpPr>
        <p:spPr>
          <a:xfrm rot="0">
            <a:off x="4192157" y="6806720"/>
            <a:ext cx="12214857" cy="2759076"/>
          </a:xfrm>
          <a:prstGeom prst="rect">
            <a:avLst/>
          </a:prstGeom>
        </p:spPr>
        <p:txBody>
          <a:bodyPr anchor="t" rtlCol="false" tIns="0" lIns="0" bIns="0" rIns="0">
            <a:spAutoFit/>
          </a:bodyPr>
          <a:lstStyle/>
          <a:p>
            <a:pPr algn="just">
              <a:lnSpc>
                <a:spcPts val="4199"/>
              </a:lnSpc>
            </a:pPr>
            <a:r>
              <a:rPr lang="en-US" b="true" sz="2999" spc="-152" u="sng">
                <a:solidFill>
                  <a:srgbClr val="004AAD"/>
                </a:solidFill>
                <a:latin typeface="Times New Roman Bold"/>
                <a:ea typeface="Times New Roman Bold"/>
                <a:cs typeface="Times New Roman Bold"/>
                <a:sym typeface="Times New Roman Bold"/>
              </a:rPr>
              <a:t>Recommendations:</a:t>
            </a:r>
          </a:p>
          <a:p>
            <a:pPr algn="just">
              <a:lnSpc>
                <a:spcPts val="3499"/>
              </a:lnSpc>
            </a:pPr>
          </a:p>
          <a:p>
            <a:pPr algn="just">
              <a:lnSpc>
                <a:spcPts val="3499"/>
              </a:lnSpc>
            </a:pPr>
            <a:r>
              <a:rPr lang="en-US" b="true" sz="2499" spc="-127">
                <a:solidFill>
                  <a:srgbClr val="004AAD"/>
                </a:solidFill>
                <a:latin typeface="Times New Roman Bold"/>
                <a:ea typeface="Times New Roman Bold"/>
                <a:cs typeface="Times New Roman Bold"/>
                <a:sym typeface="Times New Roman Bold"/>
              </a:rPr>
              <a:t>Investors looking for higher returns and greater control over their investments should consider Portfolio Management Services (PMS). Unlike mutual funds, where investment decisions are collective, PMS allows for personalized investment strategies, giving investors direct control over asset allocation.</a:t>
            </a:r>
          </a:p>
          <a:p>
            <a:pPr algn="just">
              <a:lnSpc>
                <a:spcPts val="3499"/>
              </a:lnSpc>
            </a:pPr>
          </a:p>
        </p:txBody>
      </p:sp>
      <p:sp>
        <p:nvSpPr>
          <p:cNvPr name="Freeform 10" id="10"/>
          <p:cNvSpPr/>
          <p:nvPr/>
        </p:nvSpPr>
        <p:spPr>
          <a:xfrm flipH="false" flipV="false" rot="0">
            <a:off x="12955309" y="393175"/>
            <a:ext cx="901726" cy="600058"/>
          </a:xfrm>
          <a:custGeom>
            <a:avLst/>
            <a:gdLst/>
            <a:ahLst/>
            <a:cxnLst/>
            <a:rect r="r" b="b" t="t" l="l"/>
            <a:pathLst>
              <a:path h="600058" w="901726">
                <a:moveTo>
                  <a:pt x="0" y="0"/>
                </a:moveTo>
                <a:lnTo>
                  <a:pt x="901726" y="0"/>
                </a:lnTo>
                <a:lnTo>
                  <a:pt x="901726" y="600057"/>
                </a:lnTo>
                <a:lnTo>
                  <a:pt x="0" y="6000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8FC"/>
        </a:solidFill>
      </p:bgPr>
    </p:bg>
    <p:spTree>
      <p:nvGrpSpPr>
        <p:cNvPr id="1" name=""/>
        <p:cNvGrpSpPr/>
        <p:nvPr/>
      </p:nvGrpSpPr>
      <p:grpSpPr>
        <a:xfrm>
          <a:off x="0" y="0"/>
          <a:ext cx="0" cy="0"/>
          <a:chOff x="0" y="0"/>
          <a:chExt cx="0" cy="0"/>
        </a:xfrm>
      </p:grpSpPr>
      <p:sp>
        <p:nvSpPr>
          <p:cNvPr name="TextBox 2" id="2"/>
          <p:cNvSpPr txBox="true"/>
          <p:nvPr/>
        </p:nvSpPr>
        <p:spPr>
          <a:xfrm rot="0">
            <a:off x="1028700" y="3447130"/>
            <a:ext cx="9153197" cy="1724788"/>
          </a:xfrm>
          <a:prstGeom prst="rect">
            <a:avLst/>
          </a:prstGeom>
        </p:spPr>
        <p:txBody>
          <a:bodyPr anchor="t" rtlCol="false" tIns="0" lIns="0" bIns="0" rIns="0">
            <a:spAutoFit/>
          </a:bodyPr>
          <a:lstStyle/>
          <a:p>
            <a:pPr algn="l">
              <a:lnSpc>
                <a:spcPts val="12309"/>
              </a:lnSpc>
            </a:pPr>
            <a:r>
              <a:rPr lang="en-US" sz="14481">
                <a:solidFill>
                  <a:srgbClr val="004AAD"/>
                </a:solidFill>
                <a:latin typeface="Etna Sans Serif"/>
                <a:ea typeface="Etna Sans Serif"/>
                <a:cs typeface="Etna Sans Serif"/>
                <a:sym typeface="Etna Sans Serif"/>
              </a:rPr>
              <a:t>Thank You</a:t>
            </a:r>
          </a:p>
        </p:txBody>
      </p:sp>
      <p:sp>
        <p:nvSpPr>
          <p:cNvPr name="AutoShape 3" id="3"/>
          <p:cNvSpPr/>
          <p:nvPr/>
        </p:nvSpPr>
        <p:spPr>
          <a:xfrm>
            <a:off x="1028725" y="9239250"/>
            <a:ext cx="6026262" cy="19050"/>
          </a:xfrm>
          <a:prstGeom prst="line">
            <a:avLst/>
          </a:prstGeom>
          <a:ln cap="flat" w="19050">
            <a:solidFill>
              <a:srgbClr val="080708"/>
            </a:solidFill>
            <a:prstDash val="solid"/>
            <a:headEnd type="none" len="sm" w="sm"/>
            <a:tailEnd type="none" len="sm" w="sm"/>
          </a:ln>
        </p:spPr>
      </p:sp>
      <p:sp>
        <p:nvSpPr>
          <p:cNvPr name="Freeform 4" id="4"/>
          <p:cNvSpPr/>
          <p:nvPr/>
        </p:nvSpPr>
        <p:spPr>
          <a:xfrm flipH="false" flipV="false" rot="0">
            <a:off x="1028700" y="731603"/>
            <a:ext cx="248310" cy="261629"/>
          </a:xfrm>
          <a:custGeom>
            <a:avLst/>
            <a:gdLst/>
            <a:ahLst/>
            <a:cxnLst/>
            <a:rect r="r" b="b" t="t" l="l"/>
            <a:pathLst>
              <a:path h="261629" w="248310">
                <a:moveTo>
                  <a:pt x="0" y="0"/>
                </a:moveTo>
                <a:lnTo>
                  <a:pt x="248310" y="0"/>
                </a:lnTo>
                <a:lnTo>
                  <a:pt x="248310" y="261629"/>
                </a:lnTo>
                <a:lnTo>
                  <a:pt x="0" y="261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089174" y="4212832"/>
            <a:ext cx="4092499" cy="504537"/>
            <a:chOff x="0" y="0"/>
            <a:chExt cx="1116660" cy="137666"/>
          </a:xfrm>
        </p:grpSpPr>
        <p:sp>
          <p:nvSpPr>
            <p:cNvPr name="Freeform 6" id="6"/>
            <p:cNvSpPr/>
            <p:nvPr/>
          </p:nvSpPr>
          <p:spPr>
            <a:xfrm flipH="false" flipV="false" rot="0">
              <a:off x="0" y="0"/>
              <a:ext cx="1116660" cy="137666"/>
            </a:xfrm>
            <a:custGeom>
              <a:avLst/>
              <a:gdLst/>
              <a:ahLst/>
              <a:cxnLst/>
              <a:rect r="r" b="b" t="t" l="l"/>
              <a:pathLst>
                <a:path h="137666" w="1116660">
                  <a:moveTo>
                    <a:pt x="0" y="0"/>
                  </a:moveTo>
                  <a:lnTo>
                    <a:pt x="1116660" y="0"/>
                  </a:lnTo>
                  <a:lnTo>
                    <a:pt x="1116660" y="137666"/>
                  </a:lnTo>
                  <a:lnTo>
                    <a:pt x="0" y="137666"/>
                  </a:lnTo>
                  <a:close/>
                </a:path>
              </a:pathLst>
            </a:custGeom>
            <a:solidFill>
              <a:srgbClr val="FBFB21"/>
            </a:solidFill>
          </p:spPr>
        </p:sp>
        <p:sp>
          <p:nvSpPr>
            <p:cNvPr name="TextBox 7" id="7"/>
            <p:cNvSpPr txBox="true"/>
            <p:nvPr/>
          </p:nvSpPr>
          <p:spPr>
            <a:xfrm>
              <a:off x="0" y="-76200"/>
              <a:ext cx="1116660" cy="213866"/>
            </a:xfrm>
            <a:prstGeom prst="rect">
              <a:avLst/>
            </a:prstGeom>
          </p:spPr>
          <p:txBody>
            <a:bodyPr anchor="ctr" rtlCol="false" tIns="50800" lIns="50800" bIns="50800" rIns="50800"/>
            <a:lstStyle/>
            <a:p>
              <a:pPr algn="l">
                <a:lnSpc>
                  <a:spcPts val="2659"/>
                </a:lnSpc>
              </a:pPr>
            </a:p>
          </p:txBody>
        </p:sp>
      </p:grpSp>
      <p:sp>
        <p:nvSpPr>
          <p:cNvPr name="Freeform 8" id="8"/>
          <p:cNvSpPr/>
          <p:nvPr/>
        </p:nvSpPr>
        <p:spPr>
          <a:xfrm flipH="false" flipV="false" rot="0">
            <a:off x="1098419" y="7024969"/>
            <a:ext cx="376800" cy="376800"/>
          </a:xfrm>
          <a:custGeom>
            <a:avLst/>
            <a:gdLst/>
            <a:ahLst/>
            <a:cxnLst/>
            <a:rect r="r" b="b" t="t" l="l"/>
            <a:pathLst>
              <a:path h="376800" w="376800">
                <a:moveTo>
                  <a:pt x="0" y="0"/>
                </a:moveTo>
                <a:lnTo>
                  <a:pt x="376800" y="0"/>
                </a:lnTo>
                <a:lnTo>
                  <a:pt x="376800" y="376800"/>
                </a:lnTo>
                <a:lnTo>
                  <a:pt x="0" y="376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78801" y="7792294"/>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78801" y="8581975"/>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35960">
            <a:off x="5962442" y="2546024"/>
            <a:ext cx="1276887" cy="849710"/>
          </a:xfrm>
          <a:custGeom>
            <a:avLst/>
            <a:gdLst/>
            <a:ahLst/>
            <a:cxnLst/>
            <a:rect r="r" b="b" t="t" l="l"/>
            <a:pathLst>
              <a:path h="849710" w="1276887">
                <a:moveTo>
                  <a:pt x="0" y="0"/>
                </a:moveTo>
                <a:lnTo>
                  <a:pt x="1276886" y="0"/>
                </a:lnTo>
                <a:lnTo>
                  <a:pt x="1276886" y="849711"/>
                </a:lnTo>
                <a:lnTo>
                  <a:pt x="0" y="8497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2" id="12"/>
          <p:cNvGrpSpPr/>
          <p:nvPr/>
        </p:nvGrpSpPr>
        <p:grpSpPr>
          <a:xfrm rot="0">
            <a:off x="8498359" y="6164857"/>
            <a:ext cx="8760941" cy="4356055"/>
            <a:chOff x="0" y="0"/>
            <a:chExt cx="3152485" cy="1567457"/>
          </a:xfrm>
        </p:grpSpPr>
        <p:sp>
          <p:nvSpPr>
            <p:cNvPr name="Freeform 13" id="13"/>
            <p:cNvSpPr/>
            <p:nvPr/>
          </p:nvSpPr>
          <p:spPr>
            <a:xfrm flipH="false" flipV="false" rot="0">
              <a:off x="0" y="0"/>
              <a:ext cx="3152485" cy="1567457"/>
            </a:xfrm>
            <a:custGeom>
              <a:avLst/>
              <a:gdLst/>
              <a:ahLst/>
              <a:cxnLst/>
              <a:rect r="r" b="b" t="t" l="l"/>
              <a:pathLst>
                <a:path h="1567457" w="3152485">
                  <a:moveTo>
                    <a:pt x="0" y="0"/>
                  </a:moveTo>
                  <a:lnTo>
                    <a:pt x="3152485" y="0"/>
                  </a:lnTo>
                  <a:lnTo>
                    <a:pt x="3152485" y="1567457"/>
                  </a:lnTo>
                  <a:lnTo>
                    <a:pt x="0" y="1567457"/>
                  </a:lnTo>
                  <a:close/>
                </a:path>
              </a:pathLst>
            </a:custGeom>
            <a:solidFill>
              <a:srgbClr val="000000">
                <a:alpha val="0"/>
              </a:srgbClr>
            </a:solidFill>
            <a:ln w="19050" cap="sq">
              <a:solidFill>
                <a:srgbClr val="000000"/>
              </a:solidFill>
              <a:prstDash val="solid"/>
              <a:miter/>
            </a:ln>
          </p:spPr>
        </p:sp>
        <p:sp>
          <p:nvSpPr>
            <p:cNvPr name="TextBox 14" id="14"/>
            <p:cNvSpPr txBox="true"/>
            <p:nvPr/>
          </p:nvSpPr>
          <p:spPr>
            <a:xfrm>
              <a:off x="0" y="-76200"/>
              <a:ext cx="3152485" cy="164365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793161" y="6531368"/>
            <a:ext cx="8171338" cy="3819445"/>
            <a:chOff x="0" y="0"/>
            <a:chExt cx="1460793" cy="682804"/>
          </a:xfrm>
        </p:grpSpPr>
        <p:sp>
          <p:nvSpPr>
            <p:cNvPr name="Freeform 16" id="16"/>
            <p:cNvSpPr/>
            <p:nvPr/>
          </p:nvSpPr>
          <p:spPr>
            <a:xfrm flipH="false" flipV="false" rot="0">
              <a:off x="0" y="0"/>
              <a:ext cx="1460793" cy="682804"/>
            </a:xfrm>
            <a:custGeom>
              <a:avLst/>
              <a:gdLst/>
              <a:ahLst/>
              <a:cxnLst/>
              <a:rect r="r" b="b" t="t" l="l"/>
              <a:pathLst>
                <a:path h="682804" w="1460793">
                  <a:moveTo>
                    <a:pt x="0" y="0"/>
                  </a:moveTo>
                  <a:lnTo>
                    <a:pt x="1460793" y="0"/>
                  </a:lnTo>
                  <a:lnTo>
                    <a:pt x="1460793" y="682804"/>
                  </a:lnTo>
                  <a:lnTo>
                    <a:pt x="0" y="682804"/>
                  </a:lnTo>
                  <a:close/>
                </a:path>
              </a:pathLst>
            </a:custGeom>
            <a:blipFill>
              <a:blip r:embed="rId12"/>
              <a:stretch>
                <a:fillRect l="0" t="-14182" r="0" b="-14182"/>
              </a:stretch>
            </a:blipFill>
          </p:spPr>
        </p:sp>
      </p:grpSp>
      <p:sp>
        <p:nvSpPr>
          <p:cNvPr name="TextBox 17" id="17"/>
          <p:cNvSpPr txBox="true"/>
          <p:nvPr/>
        </p:nvSpPr>
        <p:spPr>
          <a:xfrm rot="0">
            <a:off x="1429767" y="655403"/>
            <a:ext cx="2123685" cy="344834"/>
          </a:xfrm>
          <a:prstGeom prst="rect">
            <a:avLst/>
          </a:prstGeom>
        </p:spPr>
        <p:txBody>
          <a:bodyPr anchor="t" rtlCol="false" tIns="0" lIns="0" bIns="0" rIns="0">
            <a:spAutoFit/>
          </a:bodyPr>
          <a:lstStyle/>
          <a:p>
            <a:pPr algn="l">
              <a:lnSpc>
                <a:spcPts val="2518"/>
              </a:lnSpc>
              <a:spcBef>
                <a:spcPct val="0"/>
              </a:spcBef>
            </a:pPr>
            <a:r>
              <a:rPr lang="en-US" b="true" sz="1798" spc="-116">
                <a:solidFill>
                  <a:srgbClr val="004AAD"/>
                </a:solidFill>
                <a:latin typeface="Times New Roman Bold"/>
                <a:ea typeface="Times New Roman Bold"/>
                <a:cs typeface="Times New Roman Bold"/>
                <a:sym typeface="Times New Roman Bold"/>
              </a:rPr>
              <a:t>ARVIND PATEL</a:t>
            </a:r>
          </a:p>
        </p:txBody>
      </p:sp>
      <p:sp>
        <p:nvSpPr>
          <p:cNvPr name="TextBox 18" id="18"/>
          <p:cNvSpPr txBox="true"/>
          <p:nvPr/>
        </p:nvSpPr>
        <p:spPr>
          <a:xfrm rot="0">
            <a:off x="11089174" y="3616503"/>
            <a:ext cx="6170126" cy="1175196"/>
          </a:xfrm>
          <a:prstGeom prst="rect">
            <a:avLst/>
          </a:prstGeom>
        </p:spPr>
        <p:txBody>
          <a:bodyPr anchor="t" rtlCol="false" tIns="0" lIns="0" bIns="0" rIns="0">
            <a:spAutoFit/>
          </a:bodyPr>
          <a:lstStyle/>
          <a:p>
            <a:pPr algn="l">
              <a:lnSpc>
                <a:spcPts val="4225"/>
              </a:lnSpc>
            </a:pPr>
            <a:r>
              <a:rPr lang="en-US" sz="4063" spc="-81" b="true">
                <a:solidFill>
                  <a:srgbClr val="004AAD"/>
                </a:solidFill>
                <a:latin typeface="Times New Roman Bold"/>
                <a:ea typeface="Times New Roman Bold"/>
                <a:cs typeface="Times New Roman Bold"/>
                <a:sym typeface="Times New Roman Bold"/>
              </a:rPr>
              <a:t>Start Your Investment Journey With Us</a:t>
            </a:r>
          </a:p>
        </p:txBody>
      </p:sp>
      <p:sp>
        <p:nvSpPr>
          <p:cNvPr name="TextBox 19" id="19"/>
          <p:cNvSpPr txBox="true"/>
          <p:nvPr/>
        </p:nvSpPr>
        <p:spPr>
          <a:xfrm rot="0">
            <a:off x="1960703" y="6971269"/>
            <a:ext cx="4640182" cy="469900"/>
          </a:xfrm>
          <a:prstGeom prst="rect">
            <a:avLst/>
          </a:prstGeom>
        </p:spPr>
        <p:txBody>
          <a:bodyPr anchor="t" rtlCol="false" tIns="0" lIns="0" bIns="0" rIns="0">
            <a:spAutoFit/>
          </a:bodyPr>
          <a:lstStyle/>
          <a:p>
            <a:pPr algn="l">
              <a:lnSpc>
                <a:spcPts val="3499"/>
              </a:lnSpc>
              <a:spcBef>
                <a:spcPct val="0"/>
              </a:spcBef>
            </a:pPr>
            <a:r>
              <a:rPr lang="en-US" sz="2499" b="true">
                <a:solidFill>
                  <a:srgbClr val="004AAD"/>
                </a:solidFill>
                <a:latin typeface="Times New Roman Bold"/>
                <a:ea typeface="Times New Roman Bold"/>
                <a:cs typeface="Times New Roman Bold"/>
                <a:sym typeface="Times New Roman Bold"/>
              </a:rPr>
              <a:t>9377640080</a:t>
            </a:r>
          </a:p>
        </p:txBody>
      </p:sp>
      <p:sp>
        <p:nvSpPr>
          <p:cNvPr name="TextBox 20" id="20"/>
          <p:cNvSpPr txBox="true"/>
          <p:nvPr/>
        </p:nvSpPr>
        <p:spPr>
          <a:xfrm rot="0">
            <a:off x="1960703" y="7760950"/>
            <a:ext cx="4640182" cy="469900"/>
          </a:xfrm>
          <a:prstGeom prst="rect">
            <a:avLst/>
          </a:prstGeom>
        </p:spPr>
        <p:txBody>
          <a:bodyPr anchor="t" rtlCol="false" tIns="0" lIns="0" bIns="0" rIns="0">
            <a:spAutoFit/>
          </a:bodyPr>
          <a:lstStyle/>
          <a:p>
            <a:pPr algn="l">
              <a:lnSpc>
                <a:spcPts val="3499"/>
              </a:lnSpc>
              <a:spcBef>
                <a:spcPct val="0"/>
              </a:spcBef>
            </a:pPr>
            <a:r>
              <a:rPr lang="en-US" sz="2499" b="true">
                <a:solidFill>
                  <a:srgbClr val="004AAD"/>
                </a:solidFill>
                <a:latin typeface="Times New Roman Bold"/>
                <a:ea typeface="Times New Roman Bold"/>
                <a:cs typeface="Times New Roman Bold"/>
                <a:sym typeface="Times New Roman Bold"/>
              </a:rPr>
              <a:t>www.arvindpatelpms.com</a:t>
            </a:r>
          </a:p>
        </p:txBody>
      </p:sp>
      <p:sp>
        <p:nvSpPr>
          <p:cNvPr name="TextBox 21" id="21"/>
          <p:cNvSpPr txBox="true"/>
          <p:nvPr/>
        </p:nvSpPr>
        <p:spPr>
          <a:xfrm rot="0">
            <a:off x="1960703" y="8550631"/>
            <a:ext cx="4640182" cy="469900"/>
          </a:xfrm>
          <a:prstGeom prst="rect">
            <a:avLst/>
          </a:prstGeom>
        </p:spPr>
        <p:txBody>
          <a:bodyPr anchor="t" rtlCol="false" tIns="0" lIns="0" bIns="0" rIns="0">
            <a:spAutoFit/>
          </a:bodyPr>
          <a:lstStyle/>
          <a:p>
            <a:pPr algn="l">
              <a:lnSpc>
                <a:spcPts val="3499"/>
              </a:lnSpc>
              <a:spcBef>
                <a:spcPct val="0"/>
              </a:spcBef>
            </a:pPr>
            <a:r>
              <a:rPr lang="en-US" sz="2499" b="true">
                <a:solidFill>
                  <a:srgbClr val="004AAD"/>
                </a:solidFill>
                <a:latin typeface="Times New Roman Bold"/>
                <a:ea typeface="Times New Roman Bold"/>
                <a:cs typeface="Times New Roman Bold"/>
                <a:sym typeface="Times New Roman Bold"/>
              </a:rPr>
              <a:t>arvindpatel5862@gmail.com</a:t>
            </a:r>
          </a:p>
        </p:txBody>
      </p:sp>
      <p:sp>
        <p:nvSpPr>
          <p:cNvPr name="TextBox 22" id="22"/>
          <p:cNvSpPr txBox="true"/>
          <p:nvPr/>
        </p:nvSpPr>
        <p:spPr>
          <a:xfrm rot="0">
            <a:off x="1152855" y="6212482"/>
            <a:ext cx="12348899" cy="493626"/>
          </a:xfrm>
          <a:prstGeom prst="rect">
            <a:avLst/>
          </a:prstGeom>
        </p:spPr>
        <p:txBody>
          <a:bodyPr anchor="t" rtlCol="false" tIns="0" lIns="0" bIns="0" rIns="0">
            <a:spAutoFit/>
          </a:bodyPr>
          <a:lstStyle/>
          <a:p>
            <a:pPr algn="l">
              <a:lnSpc>
                <a:spcPts val="3064"/>
              </a:lnSpc>
            </a:pPr>
            <a:r>
              <a:rPr lang="en-US" sz="3605" b="true">
                <a:solidFill>
                  <a:srgbClr val="004AAD"/>
                </a:solidFill>
                <a:latin typeface="Times New Roman Bold"/>
                <a:ea typeface="Times New Roman Bold"/>
                <a:cs typeface="Times New Roman Bold"/>
                <a:sym typeface="Times New Roman Bold"/>
              </a:rPr>
              <a:t>PMS Owner:  Arvind Patel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DAGfLLKv0pM</dc:identifier>
  <dcterms:modified xsi:type="dcterms:W3CDTF">2011-08-01T06:04:30Z</dcterms:modified>
  <cp:revision>1</cp:revision>
  <dc:title>Portfolio Management Service (PMS) - Performance Analysis &amp; Insights</dc:title>
</cp:coreProperties>
</file>